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77" r:id="rId10"/>
    <p:sldId id="263" r:id="rId11"/>
    <p:sldId id="280" r:id="rId12"/>
    <p:sldId id="264" r:id="rId13"/>
    <p:sldId id="281" r:id="rId14"/>
    <p:sldId id="265" r:id="rId15"/>
    <p:sldId id="266" r:id="rId16"/>
    <p:sldId id="267" r:id="rId17"/>
    <p:sldId id="282" r:id="rId18"/>
    <p:sldId id="268" r:id="rId19"/>
    <p:sldId id="276" r:id="rId20"/>
    <p:sldId id="269" r:id="rId21"/>
    <p:sldId id="270" r:id="rId22"/>
    <p:sldId id="272" r:id="rId23"/>
    <p:sldId id="271" r:id="rId24"/>
    <p:sldId id="274" r:id="rId25"/>
    <p:sldId id="285" r:id="rId26"/>
    <p:sldId id="275" r:id="rId27"/>
    <p:sldId id="283" r:id="rId28"/>
    <p:sldId id="278" r:id="rId29"/>
    <p:sldId id="286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 Trung Nhat" initials="HTN" lastIdx="1" clrIdx="0">
    <p:extLst>
      <p:ext uri="{19B8F6BF-5375-455C-9EA6-DF929625EA0E}">
        <p15:presenceInfo xmlns:p15="http://schemas.microsoft.com/office/powerpoint/2012/main" userId="5720e4ba814bc1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385723"/>
    <a:srgbClr val="004A87"/>
    <a:srgbClr val="BCBCBC"/>
    <a:srgbClr val="000000"/>
    <a:srgbClr val="272727"/>
    <a:srgbClr val="0000FF"/>
    <a:srgbClr val="FFFFFF"/>
    <a:srgbClr val="D1D1D1"/>
    <a:srgbClr val="398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B0B-26E1-4861-A751-CD85E2226E2F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6FF6-64D7-45B6-8EBD-E9E042E16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5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F997-77BD-BB57-2858-6FFAEA7E9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08732-D73C-7B9D-EEAB-1A76E0FFF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3FFB-60CF-7BF1-F838-E00A1F99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F8CB-48E8-444D-9061-57588CF08DA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31E7F-29FC-3E34-3F7A-3E9BD074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5E1D0-4CD5-8789-12B6-CA0AD03D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14B-FBF9-E4A1-E750-0E64BE2F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E698E-96AD-C902-0EF8-609BED591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C740E-8172-B174-74C8-B61467A4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6424-F779-4CE3-816E-CFB946BA1730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744F-9A37-6418-0790-40BE92A1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4976-8CDF-965F-64F5-07AFFA68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BB1BA-8A69-BB13-6E5D-83EFE87AF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D4439-822F-71A9-64C4-9EC2880D9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DA15-DF42-A5A2-9578-2E8D05E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00DF-2886-4D1E-93E6-93FE57DB8C4E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0326-2CFD-B6FE-B9D9-3EC9470F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59065-2102-F17B-C5A5-2AA58912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7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8051-E47B-3772-5C5B-77CA71F0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76AF-D179-DA13-7934-1B916BED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41EB-EA83-4CDF-4A6E-391D2FCD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FF938-D5E5-4D1E-B383-6B55EB8961DA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B877-3E6C-F687-9C3D-E0626E59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0411-4B3E-7C34-F7D2-63F544F6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4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2099-232B-5A90-5490-2937E562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ABD4-0E89-9B5A-7804-BC95578A8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7465-B237-8313-1CE2-680C44EF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FF18-B6E4-4D23-ADEB-2DA2CAF1DBD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2231F-F94E-1A85-EDA7-ED17B693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0A9B-9518-ADC7-48C6-3AF76F33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7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D04F-B1BD-89A4-8991-C7F30637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41C4-8C5A-43C2-1135-5EBFF16AE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C9B4E-F158-D5B1-78FB-1D565E71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D4771-1CC0-1026-6CCB-5316D1FC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800B-77AA-4771-9CD5-A2454F9C6174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33C3D-5C84-44A7-B631-947603DA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3ED76-DCCD-5A8C-D15F-84920AB4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5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5917-28C9-50FC-6BFE-1A8723B6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6A2FC-1C35-2AD5-EFEC-AD84D06CE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7333-B88C-A820-7F41-0243D882E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D2170-EF99-2C7D-BC4F-48C296C7C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D84B3-AC4E-2D22-EEB2-DBBFCAC38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701EE-4370-D0C5-FB38-ED61C8BA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A4A0-8AF9-40D1-BC68-577A1CDD3D4E}" type="datetime1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95B97-54B7-0664-06C4-B26ADE79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5B9E7-781F-8FD7-A0D1-83FE11D7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1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63A2-D8ED-2363-C665-55C8AB46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0677-0BFD-EA72-7F2D-604125EC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496F-011A-4B97-B960-7A5DE102FC6D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EB5F1-9041-977C-A94F-B003EB51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50D4A-B78C-46E7-FDE5-CED3A269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147AE-958C-1592-E2D6-27A97B60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1C3D-49CA-4FD1-93EA-0BDA6396BF93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C2848-BBB1-3D44-E5F7-FFEB1B46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B61F5-BAE8-2BF7-E303-DA0ADCB5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4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7D78-4E11-B7F3-AC04-3BD2A1C8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A0E4-B07E-9579-CED6-8E360B18C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EE374-621D-BD17-7A22-70C6918B1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69F2C-383F-8773-96EF-E4D946D5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929-E4D4-4BBF-AB5F-8EC2F36F155C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9C772-EC33-05A8-C0C4-B8BFD8DA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7E8DB-0175-AA3A-5A1B-C8A8C821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A781-5F42-47A9-E558-585EB0D6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62820-A7C1-76FD-59F4-CF64735B3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F286C-1CAE-F7D9-BCA5-91DAD5892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777A7-5973-17ED-83DA-EE978C59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2484-8932-4BCB-8E9B-822BD951ED1B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0B88-99D1-539F-EEFB-C117267F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5C48E-75D9-90EE-ABF6-43459D44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B55DF-6728-F88A-6770-D7717F3A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A0F06-BA46-921C-B377-8A1DA1329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B6BAF-E4DF-F901-D505-242162E9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A2E3-2360-4A5B-8A0B-19BB13A65B05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3E10F-ED62-B758-F613-2349F3A20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8DABB-E864-7667-025C-890B0C5B9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37EDB-2401-4A53-B860-1EFAC9219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1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13173-E602-1F8C-A9C4-3CAF7C3F5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4" y="1288982"/>
            <a:ext cx="2150343" cy="1955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AD58D-62C7-9DAB-3AF5-8F41836353F5}"/>
              </a:ext>
            </a:extLst>
          </p:cNvPr>
          <p:cNvSpPr txBox="1"/>
          <p:nvPr/>
        </p:nvSpPr>
        <p:spPr>
          <a:xfrm>
            <a:off x="4049827" y="3265056"/>
            <a:ext cx="409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 DESIGN PROJECT REPORT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6B1D5-7A25-634A-95BC-089BE1A7B6BE}"/>
              </a:ext>
            </a:extLst>
          </p:cNvPr>
          <p:cNvSpPr txBox="1"/>
          <p:nvPr/>
        </p:nvSpPr>
        <p:spPr>
          <a:xfrm>
            <a:off x="2706235" y="3634388"/>
            <a:ext cx="67795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PROCESSOR ON BOARD DE2i-150 </a:t>
            </a: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1CF05-248F-AC72-9E10-02BA850469A7}"/>
              </a:ext>
            </a:extLst>
          </p:cNvPr>
          <p:cNvSpPr txBox="1"/>
          <p:nvPr/>
        </p:nvSpPr>
        <p:spPr>
          <a:xfrm>
            <a:off x="3049136" y="413216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Major: Computer Engineering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9D7D15-8080-7789-B443-9B8006ED808E}"/>
              </a:ext>
            </a:extLst>
          </p:cNvPr>
          <p:cNvCxnSpPr/>
          <p:nvPr/>
        </p:nvCxnSpPr>
        <p:spPr>
          <a:xfrm>
            <a:off x="2866030" y="1128557"/>
            <a:ext cx="68238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C64ECB-5D48-49BB-3E96-268156A0E950}"/>
              </a:ext>
            </a:extLst>
          </p:cNvPr>
          <p:cNvSpPr txBox="1"/>
          <p:nvPr/>
        </p:nvSpPr>
        <p:spPr>
          <a:xfrm>
            <a:off x="3231108" y="143561"/>
            <a:ext cx="6093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rgbClr val="000000"/>
                </a:solidFill>
                <a:effectLst/>
                <a:latin typeface="Utopia-Bold"/>
              </a:rPr>
              <a:t>VIETNAM NATIONAL UNIVERSITY HO CHI MINH CITY </a:t>
            </a:r>
            <a:endParaRPr lang="en-US"/>
          </a:p>
          <a:p>
            <a:pPr algn="ctr"/>
            <a:r>
              <a:rPr lang="en-US" sz="1800" b="1">
                <a:solidFill>
                  <a:srgbClr val="000000"/>
                </a:solidFill>
                <a:effectLst/>
                <a:latin typeface="Utopia-Bold"/>
              </a:rPr>
              <a:t>HO CHI MINH CITY UNIVERSITY OF TECHNOLOGY </a:t>
            </a:r>
            <a:endParaRPr lang="en-US"/>
          </a:p>
          <a:p>
            <a:pPr algn="ctr"/>
            <a:r>
              <a:rPr lang="en-US" sz="1800" b="1">
                <a:solidFill>
                  <a:srgbClr val="000000"/>
                </a:solidFill>
                <a:effectLst/>
                <a:latin typeface="Utopia-Bold"/>
              </a:rPr>
              <a:t>FACULTY OF COMPUTER SCIENCE AND ENGINEERING </a:t>
            </a:r>
            <a:endParaRPr lang="en-US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D8E4D33D-DF6F-6775-3217-128E3095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13641"/>
              </p:ext>
            </p:extLst>
          </p:nvPr>
        </p:nvGraphicFramePr>
        <p:xfrm>
          <a:off x="3441574" y="4590999"/>
          <a:ext cx="530884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790">
                  <a:extLst>
                    <a:ext uri="{9D8B030D-6E8A-4147-A177-3AD203B41FA5}">
                      <a16:colId xmlns:a16="http://schemas.microsoft.com/office/drawing/2014/main" val="819867976"/>
                    </a:ext>
                  </a:extLst>
                </a:gridCol>
                <a:gridCol w="2537513">
                  <a:extLst>
                    <a:ext uri="{9D8B030D-6E8A-4147-A177-3AD203B41FA5}">
                      <a16:colId xmlns:a16="http://schemas.microsoft.com/office/drawing/2014/main" val="1009026789"/>
                    </a:ext>
                  </a:extLst>
                </a:gridCol>
                <a:gridCol w="1294538">
                  <a:extLst>
                    <a:ext uri="{9D8B030D-6E8A-4147-A177-3AD203B41FA5}">
                      <a16:colId xmlns:a16="http://schemas.microsoft.com/office/drawing/2014/main" val="236011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Council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LOGIC DESIGN PROJECT COMMITTEE 5 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3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Instructor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Nguyen Tran Huu Nguyen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9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Secretary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Pham Hoang Anh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16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Reviewer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Nguyen Cao Tri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0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Huynh Trung Nhat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Huu Thanh Thien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2053294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2053250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86554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6814BA0-8D23-12DB-543D-56BBC400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BBA31-5DF9-7CAC-9C64-DBD722C1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76522-1A05-67DF-7900-06D59E8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252"/>
            <a:ext cx="17958690" cy="101065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CA8B6-B0A4-9763-1ED2-3DFC955D16A4}"/>
              </a:ext>
            </a:extLst>
          </p:cNvPr>
          <p:cNvCxnSpPr>
            <a:cxnSpLocks/>
          </p:cNvCxnSpPr>
          <p:nvPr/>
        </p:nvCxnSpPr>
        <p:spPr>
          <a:xfrm>
            <a:off x="3015264" y="1811019"/>
            <a:ext cx="0" cy="3203877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6DE6E6-2F90-6145-63B6-B1C48E910947}"/>
              </a:ext>
            </a:extLst>
          </p:cNvPr>
          <p:cNvSpPr txBox="1"/>
          <p:nvPr/>
        </p:nvSpPr>
        <p:spPr>
          <a:xfrm>
            <a:off x="2999222" y="5097190"/>
            <a:ext cx="427072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start_signal = 1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load input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F5C9A6-96A5-61B9-4D8E-85395DBD6DA3}"/>
              </a:ext>
            </a:extLst>
          </p:cNvPr>
          <p:cNvCxnSpPr>
            <a:cxnSpLocks/>
          </p:cNvCxnSpPr>
          <p:nvPr/>
        </p:nvCxnSpPr>
        <p:spPr>
          <a:xfrm>
            <a:off x="3148346" y="1817302"/>
            <a:ext cx="0" cy="3203877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B84482-73BB-7322-1256-F891FDB3D416}"/>
              </a:ext>
            </a:extLst>
          </p:cNvPr>
          <p:cNvSpPr txBox="1"/>
          <p:nvPr/>
        </p:nvSpPr>
        <p:spPr>
          <a:xfrm>
            <a:off x="2791840" y="6007475"/>
            <a:ext cx="61734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If (posedge CLK) then increase index by 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 LEDR = signal[13-index]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7CDBB-F639-0A07-5B34-588F312DDEC8}"/>
              </a:ext>
            </a:extLst>
          </p:cNvPr>
          <p:cNvSpPr txBox="1"/>
          <p:nvPr/>
        </p:nvSpPr>
        <p:spPr>
          <a:xfrm>
            <a:off x="2743753" y="5690832"/>
            <a:ext cx="62215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 3’b000 </a:t>
            </a:r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signal = 14'b00101110000000</a:t>
            </a:r>
            <a:endParaRPr lang="en-US" b="1">
              <a:solidFill>
                <a:srgbClr val="0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FED6-FEB2-8FDC-A193-A36EE66E2818}"/>
              </a:ext>
            </a:extLst>
          </p:cNvPr>
          <p:cNvSpPr txBox="1"/>
          <p:nvPr/>
        </p:nvSpPr>
        <p:spPr>
          <a:xfrm>
            <a:off x="3160827" y="5085487"/>
            <a:ext cx="523572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index = 1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LEDR = signal[13-1] = 0 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07328-41ED-2F45-5DA1-ED83FED7FAEE}"/>
              </a:ext>
            </a:extLst>
          </p:cNvPr>
          <p:cNvCxnSpPr>
            <a:cxnSpLocks/>
          </p:cNvCxnSpPr>
          <p:nvPr/>
        </p:nvCxnSpPr>
        <p:spPr>
          <a:xfrm>
            <a:off x="3466203" y="1790896"/>
            <a:ext cx="0" cy="322400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2CD0BA-59BF-BEEE-3147-EA939C825420}"/>
              </a:ext>
            </a:extLst>
          </p:cNvPr>
          <p:cNvSpPr txBox="1"/>
          <p:nvPr/>
        </p:nvSpPr>
        <p:spPr>
          <a:xfrm>
            <a:off x="3466203" y="5093752"/>
            <a:ext cx="730360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index = 2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LEDR = signal[13-2] = 1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(start of dot) 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A56AED-2F78-9F15-5751-890EF5F7BE82}"/>
              </a:ext>
            </a:extLst>
          </p:cNvPr>
          <p:cNvCxnSpPr>
            <a:cxnSpLocks/>
          </p:cNvCxnSpPr>
          <p:nvPr/>
        </p:nvCxnSpPr>
        <p:spPr>
          <a:xfrm>
            <a:off x="3773430" y="1790896"/>
            <a:ext cx="0" cy="322400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38B1E6-F8BD-BFB6-FA02-559F99E7CF1C}"/>
              </a:ext>
            </a:extLst>
          </p:cNvPr>
          <p:cNvSpPr txBox="1"/>
          <p:nvPr/>
        </p:nvSpPr>
        <p:spPr>
          <a:xfrm>
            <a:off x="3741919" y="5088258"/>
            <a:ext cx="702788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index = 3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LEDR = signal[13-3] = 0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(end of dot) 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0ACD64-B7F7-615A-87E0-A35D34CC5221}"/>
              </a:ext>
            </a:extLst>
          </p:cNvPr>
          <p:cNvCxnSpPr>
            <a:cxnSpLocks/>
          </p:cNvCxnSpPr>
          <p:nvPr/>
        </p:nvCxnSpPr>
        <p:spPr>
          <a:xfrm>
            <a:off x="4057825" y="1811019"/>
            <a:ext cx="0" cy="3203877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C60A89-3F93-498C-9A6F-7EF58E031387}"/>
              </a:ext>
            </a:extLst>
          </p:cNvPr>
          <p:cNvSpPr txBox="1"/>
          <p:nvPr/>
        </p:nvSpPr>
        <p:spPr>
          <a:xfrm>
            <a:off x="4056372" y="5090758"/>
            <a:ext cx="744146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index = 4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LEDR = signal[13-4] = 0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(begin of dash) 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C7731B-88BA-D8C0-368C-29D889E201E7}"/>
              </a:ext>
            </a:extLst>
          </p:cNvPr>
          <p:cNvCxnSpPr>
            <a:cxnSpLocks/>
          </p:cNvCxnSpPr>
          <p:nvPr/>
        </p:nvCxnSpPr>
        <p:spPr>
          <a:xfrm>
            <a:off x="4957582" y="1811019"/>
            <a:ext cx="0" cy="3203877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4C50A5-668E-51AD-428B-E00E30F661B3}"/>
              </a:ext>
            </a:extLst>
          </p:cNvPr>
          <p:cNvSpPr txBox="1"/>
          <p:nvPr/>
        </p:nvSpPr>
        <p:spPr>
          <a:xfrm>
            <a:off x="4922258" y="5092992"/>
            <a:ext cx="7165744" cy="369332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index = 7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LEDR = signal[13-7] = 0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(end of dash) 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BE35-5CD4-AE3E-5A9E-EFD04D12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11</a:t>
            </a:fld>
            <a:endParaRPr lang="en-US"/>
          </a:p>
        </p:txBody>
      </p:sp>
      <p:pic>
        <p:nvPicPr>
          <p:cNvPr id="5" name="Lab7_2">
            <a:hlinkClick r:id="" action="ppaction://media"/>
            <a:extLst>
              <a:ext uri="{FF2B5EF4-FFF2-40B4-BE49-F238E27FC236}">
                <a16:creationId xmlns:a16="http://schemas.microsoft.com/office/drawing/2014/main" id="{AB0EF75B-0188-2CCB-B10B-6B973218D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72021" y="-2672022"/>
            <a:ext cx="6858000" cy="122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A4B6430-4DDA-A07E-85DE-0DCEF81A17A6}"/>
              </a:ext>
            </a:extLst>
          </p:cNvPr>
          <p:cNvSpPr txBox="1"/>
          <p:nvPr/>
        </p:nvSpPr>
        <p:spPr>
          <a:xfrm>
            <a:off x="14485915" y="3046748"/>
            <a:ext cx="32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C446906-E2DE-A1D0-4333-A8A79090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35" y="1037087"/>
            <a:ext cx="4904265" cy="53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3592180" y="2869868"/>
            <a:ext cx="53806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11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4365649" y="37169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4939276" y="3958566"/>
            <a:ext cx="43726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State Machines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I: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ASM for the bit-counting circuit 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81E60-B092-3F6A-E851-B0888866DAEA}"/>
              </a:ext>
            </a:extLst>
          </p:cNvPr>
          <p:cNvSpPr txBox="1"/>
          <p:nvPr/>
        </p:nvSpPr>
        <p:spPr>
          <a:xfrm>
            <a:off x="2590818" y="3840383"/>
            <a:ext cx="437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Agorithmic State Machine looks just like regular flow charts</a:t>
            </a:r>
            <a:endParaRPr lang="en-US" sz="18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DCF08D-8759-9A75-AF5E-4D35F6FA96D9}"/>
              </a:ext>
            </a:extLst>
          </p:cNvPr>
          <p:cNvSpPr txBox="1"/>
          <p:nvPr/>
        </p:nvSpPr>
        <p:spPr>
          <a:xfrm>
            <a:off x="2590818" y="4503985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The different</a:t>
            </a:r>
            <a:r>
              <a:rPr lang="en-US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: </a:t>
            </a:r>
            <a:r>
              <a:rPr lang="en-US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implied timing</a:t>
            </a:r>
            <a:endParaRPr lang="en-US" sz="1800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8963BB0-D2F9-FABC-2287-0E1FC7E2802A}"/>
              </a:ext>
            </a:extLst>
          </p:cNvPr>
          <p:cNvCxnSpPr>
            <a:cxnSpLocks/>
          </p:cNvCxnSpPr>
          <p:nvPr/>
        </p:nvCxnSpPr>
        <p:spPr>
          <a:xfrm>
            <a:off x="2003987" y="4688651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6D67D6-6188-3E2F-FEE2-161A77A92D6C}"/>
              </a:ext>
            </a:extLst>
          </p:cNvPr>
          <p:cNvSpPr txBox="1"/>
          <p:nvPr/>
        </p:nvSpPr>
        <p:spPr>
          <a:xfrm>
            <a:off x="2590818" y="5022555"/>
            <a:ext cx="437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All action in a state just happen when a clock occurs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86DFC-9F76-A5FF-CF9A-7F1857F21B67}"/>
              </a:ext>
            </a:extLst>
          </p:cNvPr>
          <p:cNvSpPr txBox="1"/>
          <p:nvPr/>
        </p:nvSpPr>
        <p:spPr>
          <a:xfrm>
            <a:off x="8610600" y="17495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4B3F8-8AA1-142E-2615-95431ADC5B1B}"/>
              </a:ext>
            </a:extLst>
          </p:cNvPr>
          <p:cNvSpPr txBox="1"/>
          <p:nvPr/>
        </p:nvSpPr>
        <p:spPr>
          <a:xfrm>
            <a:off x="8604777" y="3893682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9DE22-AF97-6B82-613F-8E9650FC7363}"/>
              </a:ext>
            </a:extLst>
          </p:cNvPr>
          <p:cNvSpPr txBox="1"/>
          <p:nvPr/>
        </p:nvSpPr>
        <p:spPr>
          <a:xfrm>
            <a:off x="10251579" y="3654698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142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5 -0.29398 L -0.03645 -0.04398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5 -0.04398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4" grpId="0"/>
      <p:bldP spid="18" grpId="0"/>
      <p:bldP spid="21" grpId="0"/>
      <p:bldP spid="23" grpId="0"/>
      <p:bldP spid="25" grpId="0"/>
      <p:bldP spid="9" grpId="0"/>
      <p:bldP spid="1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D3B2-51F1-9866-C2D6-809558F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13</a:t>
            </a:fld>
            <a:endParaRPr lang="en-US"/>
          </a:p>
        </p:txBody>
      </p:sp>
      <p:pic>
        <p:nvPicPr>
          <p:cNvPr id="5" name="Lab10_1">
            <a:hlinkClick r:id="" action="ppaction://media"/>
            <a:extLst>
              <a:ext uri="{FF2B5EF4-FFF2-40B4-BE49-F238E27FC236}">
                <a16:creationId xmlns:a16="http://schemas.microsoft.com/office/drawing/2014/main" id="{AF61DAB8-1053-9DEA-94A9-47FCFCDD7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96466" y="860771"/>
            <a:ext cx="53806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11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869935" y="170789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1443562" y="1949469"/>
            <a:ext cx="46524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State Machines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Part II: </a:t>
            </a:r>
            <a:r>
              <a:rPr lang="en-US" sz="25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500" i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inary search algorithm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6501E-0E18-EF18-CC3A-498119AEB127}"/>
              </a:ext>
            </a:extLst>
          </p:cNvPr>
          <p:cNvSpPr txBox="1"/>
          <p:nvPr/>
        </p:nvSpPr>
        <p:spPr>
          <a:xfrm>
            <a:off x="6978317" y="1552609"/>
            <a:ext cx="5004923" cy="4611904"/>
          </a:xfrm>
          <a:prstGeom prst="rect">
            <a:avLst/>
          </a:prstGeom>
          <a:noFill/>
          <a:ln>
            <a:solidFill>
              <a:srgbClr val="004A87"/>
            </a:solidFill>
          </a:ln>
        </p:spPr>
        <p:txBody>
          <a:bodyPr wrap="square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function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Binary_Search(A, n, T)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L := 0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R := n - 1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while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L ⩽ R 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do</a:t>
            </a:r>
            <a:endParaRPr lang="en-US" sz="1800">
              <a:solidFill>
                <a:srgbClr val="004A87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m := (L + R) / 2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A[m] &lt; T 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then</a:t>
            </a:r>
            <a:endParaRPr lang="en-US" sz="1800">
              <a:solidFill>
                <a:srgbClr val="004A87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	L := m + 1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 if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A[m] &gt; T 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then</a:t>
            </a:r>
            <a:endParaRPr lang="en-US" sz="1800">
              <a:solidFill>
                <a:srgbClr val="004A87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	R := m - 1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 return 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</a:t>
            </a: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</a:t>
            </a:r>
            <a:r>
              <a:rPr lang="en-US" sz="1800" b="1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 </a:t>
            </a:r>
            <a:r>
              <a:rPr lang="en-US" sz="1800">
                <a:solidFill>
                  <a:srgbClr val="004A87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unsuccessful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2A65E-CB39-9E37-BAC1-168B1F3CD75E}"/>
              </a:ext>
            </a:extLst>
          </p:cNvPr>
          <p:cNvSpPr txBox="1"/>
          <p:nvPr/>
        </p:nvSpPr>
        <p:spPr>
          <a:xfrm>
            <a:off x="2590818" y="4001876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Using </a:t>
            </a:r>
            <a:r>
              <a:rPr lang="en-US" b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memory on chip </a:t>
            </a:r>
            <a:r>
              <a:rPr lang="en-US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to store sorted array</a:t>
            </a:r>
            <a:endParaRPr lang="en-US" sz="1800" b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982484-9430-D9F2-8E5E-407EB91B9CF0}"/>
              </a:ext>
            </a:extLst>
          </p:cNvPr>
          <p:cNvSpPr txBox="1"/>
          <p:nvPr/>
        </p:nvSpPr>
        <p:spPr>
          <a:xfrm>
            <a:off x="2546843" y="4518597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State: </a:t>
            </a:r>
            <a:r>
              <a:rPr lang="en-US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INIT, BEGIN, WAIT, FIND, DONE</a:t>
            </a:r>
            <a:endParaRPr lang="en-US" sz="1800" b="1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07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E678C-D6F6-2261-7E18-FEF5F8FF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0445" y="6356350"/>
            <a:ext cx="2743200" cy="365125"/>
          </a:xfrm>
        </p:spPr>
        <p:txBody>
          <a:bodyPr/>
          <a:lstStyle/>
          <a:p>
            <a:fld id="{F8B37EDB-2401-4A53-B860-1EFAC9219D9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0DC2D-1140-6EDF-CE36-D9CA63940F4F}"/>
              </a:ext>
            </a:extLst>
          </p:cNvPr>
          <p:cNvSpPr/>
          <p:nvPr/>
        </p:nvSpPr>
        <p:spPr>
          <a:xfrm>
            <a:off x="550582" y="444059"/>
            <a:ext cx="1631148" cy="1351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	 = 0</a:t>
            </a:r>
          </a:p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	 = 0</a:t>
            </a:r>
          </a:p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 = 0</a:t>
            </a:r>
          </a:p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 	 = 0</a:t>
            </a:r>
          </a:p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FOUND	 =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30B30-2721-2059-44D0-E237C3F279FF}"/>
              </a:ext>
            </a:extLst>
          </p:cNvPr>
          <p:cNvSpPr/>
          <p:nvPr/>
        </p:nvSpPr>
        <p:spPr>
          <a:xfrm>
            <a:off x="325993" y="3170265"/>
            <a:ext cx="2080326" cy="780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=  </a:t>
            </a:r>
          </a:p>
          <a:p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(LEFT + RIGHT)/2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6981115-88D9-857A-DB93-9C211A34832C}"/>
              </a:ext>
            </a:extLst>
          </p:cNvPr>
          <p:cNvSpPr/>
          <p:nvPr/>
        </p:nvSpPr>
        <p:spPr>
          <a:xfrm>
            <a:off x="550583" y="4304048"/>
            <a:ext cx="1631148" cy="780197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45A31B7-C014-50C4-28DB-ED8D4E666794}"/>
              </a:ext>
            </a:extLst>
          </p:cNvPr>
          <p:cNvSpPr/>
          <p:nvPr/>
        </p:nvSpPr>
        <p:spPr>
          <a:xfrm>
            <a:off x="550583" y="2100648"/>
            <a:ext cx="1631148" cy="780197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62A5C-71B6-95D8-8721-2949FB40665B}"/>
              </a:ext>
            </a:extLst>
          </p:cNvPr>
          <p:cNvSpPr/>
          <p:nvPr/>
        </p:nvSpPr>
        <p:spPr>
          <a:xfrm>
            <a:off x="2688370" y="4304494"/>
            <a:ext cx="1631148" cy="780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</a:p>
          <a:p>
            <a:pPr algn="ctr"/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RAM[ADDRESS]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D4CCF6-A8EA-7E56-E75C-3DFCA6D5169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1366156" y="1795187"/>
            <a:ext cx="1" cy="3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C7B138-4F74-956B-C513-007E301795B6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1366156" y="2880845"/>
            <a:ext cx="1" cy="289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1BBE72-98EE-1845-6CB0-50683D56D76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181731" y="4694147"/>
            <a:ext cx="506639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82A0677-37F2-C304-0A8B-A1F2B613C830}"/>
              </a:ext>
            </a:extLst>
          </p:cNvPr>
          <p:cNvSpPr txBox="1"/>
          <p:nvPr/>
        </p:nvSpPr>
        <p:spPr>
          <a:xfrm>
            <a:off x="2278206" y="9550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AAE672-E3E4-9D48-4C2B-3C9353216EAB}"/>
              </a:ext>
            </a:extLst>
          </p:cNvPr>
          <p:cNvSpPr txBox="1"/>
          <p:nvPr/>
        </p:nvSpPr>
        <p:spPr>
          <a:xfrm>
            <a:off x="2430104" y="3391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A72402A-9954-44FC-BE72-4D6DAB48AA1D}"/>
              </a:ext>
            </a:extLst>
          </p:cNvPr>
          <p:cNvSpPr txBox="1"/>
          <p:nvPr/>
        </p:nvSpPr>
        <p:spPr>
          <a:xfrm>
            <a:off x="3229914" y="5142241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471B21-F909-F537-578A-14F985EE1A03}"/>
              </a:ext>
            </a:extLst>
          </p:cNvPr>
          <p:cNvSpPr/>
          <p:nvPr/>
        </p:nvSpPr>
        <p:spPr>
          <a:xfrm>
            <a:off x="4571063" y="911576"/>
            <a:ext cx="7070354" cy="5295497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4C28A159-203A-A2E3-499B-9DFBAFE9C6C3}"/>
              </a:ext>
            </a:extLst>
          </p:cNvPr>
          <p:cNvSpPr/>
          <p:nvPr/>
        </p:nvSpPr>
        <p:spPr>
          <a:xfrm>
            <a:off x="4690916" y="4094900"/>
            <a:ext cx="1928823" cy="120955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Data &gt; value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B2FDE307-A644-5793-D7C9-1B8B56285589}"/>
              </a:ext>
            </a:extLst>
          </p:cNvPr>
          <p:cNvSpPr/>
          <p:nvPr/>
        </p:nvSpPr>
        <p:spPr>
          <a:xfrm>
            <a:off x="9305193" y="4105855"/>
            <a:ext cx="1928823" cy="120955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Data &lt; value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63831646-9F91-89DC-DF2D-B3DA2B0849D5}"/>
              </a:ext>
            </a:extLst>
          </p:cNvPr>
          <p:cNvSpPr/>
          <p:nvPr/>
        </p:nvSpPr>
        <p:spPr>
          <a:xfrm>
            <a:off x="4690916" y="2730820"/>
            <a:ext cx="1928823" cy="120955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LEFT &gt;= RIGHT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31755162-9900-9C33-9F7B-E9723445F43A}"/>
              </a:ext>
            </a:extLst>
          </p:cNvPr>
          <p:cNvSpPr/>
          <p:nvPr/>
        </p:nvSpPr>
        <p:spPr>
          <a:xfrm>
            <a:off x="9291545" y="2730819"/>
            <a:ext cx="1928823" cy="120955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LEFT &gt;= RIGHT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CD3A22-A10B-387B-7380-E0F1797AF8D9}"/>
              </a:ext>
            </a:extLst>
          </p:cNvPr>
          <p:cNvSpPr/>
          <p:nvPr/>
        </p:nvSpPr>
        <p:spPr>
          <a:xfrm>
            <a:off x="4690916" y="1739629"/>
            <a:ext cx="1928823" cy="7801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LEFT = ADDRESS +1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614C16-8DDA-2B23-59B6-24DF2F661A6C}"/>
              </a:ext>
            </a:extLst>
          </p:cNvPr>
          <p:cNvSpPr/>
          <p:nvPr/>
        </p:nvSpPr>
        <p:spPr>
          <a:xfrm>
            <a:off x="9291545" y="1703959"/>
            <a:ext cx="1928823" cy="7801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RIGHT = ADDRESS -1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655F5D-ADC3-87C0-6942-64AC77261CB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319518" y="4699680"/>
            <a:ext cx="371398" cy="1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5A8D9B-B2B2-89C0-B730-045789321D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619739" y="4699680"/>
            <a:ext cx="2685454" cy="1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4CE317-25FB-5432-5FAC-8254164D34C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5655328" y="3940379"/>
            <a:ext cx="0" cy="15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3D8245-073F-5786-42D5-5EBDA99FF0B2}"/>
              </a:ext>
            </a:extLst>
          </p:cNvPr>
          <p:cNvCxnSpPr>
            <a:stCxn id="13" idx="0"/>
            <a:endCxn id="16" idx="4"/>
          </p:cNvCxnSpPr>
          <p:nvPr/>
        </p:nvCxnSpPr>
        <p:spPr>
          <a:xfrm flipV="1">
            <a:off x="5655328" y="2519826"/>
            <a:ext cx="0" cy="21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0FB3165-4235-8B1B-36BB-39B76923240A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7819365" y="-732634"/>
            <a:ext cx="272557" cy="46006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CBD3C9A-15A9-A431-4D92-3F5C77CCEE7B}"/>
              </a:ext>
            </a:extLst>
          </p:cNvPr>
          <p:cNvSpPr/>
          <p:nvPr/>
        </p:nvSpPr>
        <p:spPr>
          <a:xfrm>
            <a:off x="7026687" y="2949242"/>
            <a:ext cx="1928823" cy="7801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DONE = 1</a:t>
            </a:r>
          </a:p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FOUND = 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D1A8C38-1451-6FFD-7B78-86D496D8DE5B}"/>
              </a:ext>
            </a:extLst>
          </p:cNvPr>
          <p:cNvSpPr/>
          <p:nvPr/>
        </p:nvSpPr>
        <p:spPr>
          <a:xfrm>
            <a:off x="7105937" y="4988315"/>
            <a:ext cx="1928823" cy="78019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DONE = 1</a:t>
            </a:r>
          </a:p>
          <a:p>
            <a:pPr algn="ctr"/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FOUND =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4DC929-BD45-82EC-520D-EC33B36E06E4}"/>
              </a:ext>
            </a:extLst>
          </p:cNvPr>
          <p:cNvSpPr txBox="1"/>
          <p:nvPr/>
        </p:nvSpPr>
        <p:spPr>
          <a:xfrm>
            <a:off x="7765057" y="53006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0BE50AB0-CA77-DF52-993B-72F7B80BA257}"/>
              </a:ext>
            </a:extLst>
          </p:cNvPr>
          <p:cNvCxnSpPr>
            <a:stCxn id="16" idx="0"/>
            <a:endCxn id="8" idx="3"/>
          </p:cNvCxnSpPr>
          <p:nvPr/>
        </p:nvCxnSpPr>
        <p:spPr>
          <a:xfrm rot="16200000" flipH="1" flipV="1">
            <a:off x="3542971" y="378389"/>
            <a:ext cx="751118" cy="3473597"/>
          </a:xfrm>
          <a:prstGeom prst="bentConnector4">
            <a:avLst>
              <a:gd name="adj1" fmla="val -41337"/>
              <a:gd name="adj2" fmla="val 63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9A7788-6969-D8B3-769E-8F99867DDF0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366156" y="3950462"/>
            <a:ext cx="1" cy="35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CAE7629-D89E-8471-850C-8AF470763A1A}"/>
              </a:ext>
            </a:extLst>
          </p:cNvPr>
          <p:cNvSpPr/>
          <p:nvPr/>
        </p:nvSpPr>
        <p:spPr>
          <a:xfrm>
            <a:off x="550582" y="5437831"/>
            <a:ext cx="1631148" cy="780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</a:p>
          <a:p>
            <a:pPr algn="ctr"/>
            <a:r>
              <a:rPr lang="en-US" sz="1500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F7242FD-BFD2-4017-03F5-416CD1CDCA94}"/>
              </a:ext>
            </a:extLst>
          </p:cNvPr>
          <p:cNvCxnSpPr>
            <a:stCxn id="7" idx="2"/>
            <a:endCxn id="92" idx="0"/>
          </p:cNvCxnSpPr>
          <p:nvPr/>
        </p:nvCxnSpPr>
        <p:spPr>
          <a:xfrm flipH="1">
            <a:off x="1366156" y="5084245"/>
            <a:ext cx="1" cy="35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B745B00-74D9-F249-C786-7773DE40E904}"/>
              </a:ext>
            </a:extLst>
          </p:cNvPr>
          <p:cNvSpPr txBox="1"/>
          <p:nvPr/>
        </p:nvSpPr>
        <p:spPr>
          <a:xfrm>
            <a:off x="995702" y="622927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F4F4C9-5164-AF50-592E-A67356C9B128}"/>
              </a:ext>
            </a:extLst>
          </p:cNvPr>
          <p:cNvCxnSpPr>
            <a:stCxn id="13" idx="3"/>
            <a:endCxn id="64" idx="2"/>
          </p:cNvCxnSpPr>
          <p:nvPr/>
        </p:nvCxnSpPr>
        <p:spPr>
          <a:xfrm>
            <a:off x="6619739" y="3335600"/>
            <a:ext cx="406948" cy="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4328507-1F1E-F28B-40CA-8C4723A4D354}"/>
              </a:ext>
            </a:extLst>
          </p:cNvPr>
          <p:cNvCxnSpPr>
            <a:cxnSpLocks/>
            <a:stCxn id="15" idx="1"/>
            <a:endCxn id="64" idx="6"/>
          </p:cNvCxnSpPr>
          <p:nvPr/>
        </p:nvCxnSpPr>
        <p:spPr>
          <a:xfrm flipH="1">
            <a:off x="8955510" y="3335599"/>
            <a:ext cx="336035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7CCAF4-A325-5E91-EAF4-101233FC54A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10255957" y="3940378"/>
            <a:ext cx="13648" cy="16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ED0948-3B05-AEB0-7003-E386F2AA14E0}"/>
              </a:ext>
            </a:extLst>
          </p:cNvPr>
          <p:cNvCxnSpPr>
            <a:stCxn id="15" idx="0"/>
            <a:endCxn id="17" idx="4"/>
          </p:cNvCxnSpPr>
          <p:nvPr/>
        </p:nvCxnSpPr>
        <p:spPr>
          <a:xfrm flipV="1">
            <a:off x="10255957" y="2484156"/>
            <a:ext cx="0" cy="24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548FC9E-4A04-1C68-B281-7CF794158417}"/>
              </a:ext>
            </a:extLst>
          </p:cNvPr>
          <p:cNvCxnSpPr>
            <a:stCxn id="12" idx="2"/>
            <a:endCxn id="65" idx="6"/>
          </p:cNvCxnSpPr>
          <p:nvPr/>
        </p:nvCxnSpPr>
        <p:spPr>
          <a:xfrm rot="5400000">
            <a:off x="9620683" y="4729492"/>
            <a:ext cx="63000" cy="1234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E711C7-162C-A5AD-B937-C0D36A1CF942}"/>
              </a:ext>
            </a:extLst>
          </p:cNvPr>
          <p:cNvCxnSpPr/>
          <p:nvPr/>
        </p:nvCxnSpPr>
        <p:spPr>
          <a:xfrm flipV="1">
            <a:off x="7983940" y="1431402"/>
            <a:ext cx="0" cy="151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96BBA44-8CF2-8DBD-C6FC-E910D8EEC4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6262" y="2952970"/>
            <a:ext cx="4337112" cy="1293973"/>
          </a:xfrm>
          <a:prstGeom prst="bentConnector3">
            <a:avLst>
              <a:gd name="adj1" fmla="val -6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4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BD935E-7B5D-CB70-9854-B5C73B75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619621" cy="9657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5745F-E25C-5CB8-73AF-5DADAC924AD9}"/>
              </a:ext>
            </a:extLst>
          </p:cNvPr>
          <p:cNvSpPr txBox="1"/>
          <p:nvPr/>
        </p:nvSpPr>
        <p:spPr>
          <a:xfrm>
            <a:off x="2659719" y="5757563"/>
            <a:ext cx="75713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 &amp;&amp; START = 1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state change from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INIT to BEGIN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31F17-4036-DFEA-7BF3-AA01EA1C15DD}"/>
              </a:ext>
            </a:extLst>
          </p:cNvPr>
          <p:cNvSpPr txBox="1"/>
          <p:nvPr/>
        </p:nvSpPr>
        <p:spPr>
          <a:xfrm>
            <a:off x="3904930" y="5757563"/>
            <a:ext cx="48718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WAIT: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data in RAM at ADDRESS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&amp;&amp; change state to FIND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60927-BD02-5F34-E8C0-ED4072A04EB4}"/>
              </a:ext>
            </a:extLst>
          </p:cNvPr>
          <p:cNvSpPr txBox="1"/>
          <p:nvPr/>
        </p:nvSpPr>
        <p:spPr>
          <a:xfrm>
            <a:off x="4490465" y="5770764"/>
            <a:ext cx="5386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FIND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Compare loaded data with input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	&amp;&amp;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change state to BEGIN 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0BF14-91C1-D2A3-88C9-A123DEB7ECBC}"/>
              </a:ext>
            </a:extLst>
          </p:cNvPr>
          <p:cNvSpPr txBox="1"/>
          <p:nvPr/>
        </p:nvSpPr>
        <p:spPr>
          <a:xfrm>
            <a:off x="3335472" y="5757563"/>
            <a:ext cx="48013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BEGIN: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calculate then ADDRESS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&amp;&amp; change state to WAIT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ABA3A-9380-3F83-3FCF-2F43BC3C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8306" y="6356350"/>
            <a:ext cx="2743200" cy="365125"/>
          </a:xfrm>
        </p:spPr>
        <p:txBody>
          <a:bodyPr/>
          <a:lstStyle/>
          <a:p>
            <a:fld id="{F8B37EDB-2401-4A53-B860-1EFAC9219D9F}" type="slidenum">
              <a:rPr lang="en-US" smtClean="0"/>
              <a:t>16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87C15A-D741-39BE-EB56-BDFD8B5E9267}"/>
              </a:ext>
            </a:extLst>
          </p:cNvPr>
          <p:cNvCxnSpPr>
            <a:cxnSpLocks/>
          </p:cNvCxnSpPr>
          <p:nvPr/>
        </p:nvCxnSpPr>
        <p:spPr>
          <a:xfrm>
            <a:off x="2765943" y="1724135"/>
            <a:ext cx="0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DE252F-7941-75C7-CEFD-FDF5A0854B78}"/>
              </a:ext>
            </a:extLst>
          </p:cNvPr>
          <p:cNvCxnSpPr>
            <a:cxnSpLocks/>
          </p:cNvCxnSpPr>
          <p:nvPr/>
        </p:nvCxnSpPr>
        <p:spPr>
          <a:xfrm>
            <a:off x="3335472" y="1724135"/>
            <a:ext cx="0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C9AF2-5648-76BA-E88D-B84D7819F7A0}"/>
              </a:ext>
            </a:extLst>
          </p:cNvPr>
          <p:cNvCxnSpPr>
            <a:cxnSpLocks/>
          </p:cNvCxnSpPr>
          <p:nvPr/>
        </p:nvCxnSpPr>
        <p:spPr>
          <a:xfrm>
            <a:off x="3904930" y="1724135"/>
            <a:ext cx="0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6E2FA4-994F-9FFB-4B12-065BA9D0D5B3}"/>
              </a:ext>
            </a:extLst>
          </p:cNvPr>
          <p:cNvCxnSpPr>
            <a:cxnSpLocks/>
          </p:cNvCxnSpPr>
          <p:nvPr/>
        </p:nvCxnSpPr>
        <p:spPr>
          <a:xfrm flipH="1">
            <a:off x="4426262" y="1724135"/>
            <a:ext cx="16077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A78F91-D443-7BF3-F404-EE622014ED2D}"/>
              </a:ext>
            </a:extLst>
          </p:cNvPr>
          <p:cNvSpPr txBox="1"/>
          <p:nvPr/>
        </p:nvSpPr>
        <p:spPr>
          <a:xfrm>
            <a:off x="5011873" y="5749542"/>
            <a:ext cx="48013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BEGIN: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calculate then ADDRESS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&amp;&amp; change state to WAIT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12005C-8667-A261-7299-EB9CCABFCD3E}"/>
              </a:ext>
            </a:extLst>
          </p:cNvPr>
          <p:cNvCxnSpPr>
            <a:cxnSpLocks/>
          </p:cNvCxnSpPr>
          <p:nvPr/>
        </p:nvCxnSpPr>
        <p:spPr>
          <a:xfrm>
            <a:off x="5011873" y="1716114"/>
            <a:ext cx="0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AA518AB-EAE5-298F-0EB6-3E761E3CAD3B}"/>
              </a:ext>
            </a:extLst>
          </p:cNvPr>
          <p:cNvSpPr txBox="1"/>
          <p:nvPr/>
        </p:nvSpPr>
        <p:spPr>
          <a:xfrm>
            <a:off x="7412529" y="5713064"/>
            <a:ext cx="40770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FIND: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loaded data = input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DONE = 1, FOUND = 1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&amp;&amp; change state to WAIT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D9768-F793-4637-5E01-A72BF3A491D7}"/>
              </a:ext>
            </a:extLst>
          </p:cNvPr>
          <p:cNvCxnSpPr>
            <a:cxnSpLocks/>
          </p:cNvCxnSpPr>
          <p:nvPr/>
        </p:nvCxnSpPr>
        <p:spPr>
          <a:xfrm>
            <a:off x="11081152" y="1726205"/>
            <a:ext cx="0" cy="395477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16" grpId="0" animBg="1"/>
      <p:bldP spid="16" grpId="1" animBg="1"/>
      <p:bldP spid="12" grpId="0" animBg="1"/>
      <p:bldP spid="12" grpId="1" animBg="1"/>
      <p:bldP spid="26" grpId="0" animBg="1"/>
      <p:bldP spid="26" grpId="1" animBg="1"/>
      <p:bldP spid="28" grpId="0" animBg="1"/>
      <p:bldP spid="2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b10_2">
            <a:hlinkClick r:id="" action="ppaction://media"/>
            <a:extLst>
              <a:ext uri="{FF2B5EF4-FFF2-40B4-BE49-F238E27FC236}">
                <a16:creationId xmlns:a16="http://schemas.microsoft.com/office/drawing/2014/main" id="{99005970-5135-756C-CD8F-2AE01D59F9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70217" y="-2670216"/>
            <a:ext cx="6858000" cy="121984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BAAB-F682-6F2E-0749-97979A7C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BE74E1-1D14-E091-8EBE-2D2B79C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83" y="1499651"/>
            <a:ext cx="6123147" cy="4568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3592180" y="2869868"/>
            <a:ext cx="53806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9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4365649" y="37169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4939276" y="3958566"/>
            <a:ext cx="43726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 Simple Processor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I, II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81E60-B092-3F6A-E851-B0888866DAEA}"/>
              </a:ext>
            </a:extLst>
          </p:cNvPr>
          <p:cNvSpPr txBox="1"/>
          <p:nvPr/>
        </p:nvSpPr>
        <p:spPr>
          <a:xfrm>
            <a:off x="2590818" y="3641309"/>
            <a:ext cx="4372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Build a simple processor using registers, a multiplexer, an adder and subtractor unit, and a control unit.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DCF08D-8759-9A75-AF5E-4D35F6FA96D9}"/>
              </a:ext>
            </a:extLst>
          </p:cNvPr>
          <p:cNvSpPr txBox="1"/>
          <p:nvPr/>
        </p:nvSpPr>
        <p:spPr>
          <a:xfrm>
            <a:off x="2590818" y="4503985"/>
            <a:ext cx="437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Study how instructions are encoded and used to control the processor.</a:t>
            </a:r>
          </a:p>
        </p:txBody>
      </p:sp>
    </p:spTree>
    <p:extLst>
      <p:ext uri="{BB962C8B-B14F-4D97-AF65-F5344CB8AC3E}">
        <p14:creationId xmlns:p14="http://schemas.microsoft.com/office/powerpoint/2010/main" val="3029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5 -0.29398 L -0.03645 -0.04398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5 -0.04398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52FD4-06F7-34C5-060D-C194756F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CF718-3EF4-B484-F3F9-DB360EB5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128820"/>
            <a:ext cx="9392961" cy="51537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B01200-6844-EE90-40F5-411F727ADA21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2A003CD-DEE1-841A-DD2A-9AC5BB3A7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E63887-6B74-664F-FA6A-58851C3162D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2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1CEADA-2323-DED1-2ACF-575F863B3D5C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F386A2-0B9B-432A-79A1-648D96595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98F83-C705-4977-32BF-B896BA327604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5C7B3-4AD5-88F5-B90D-00E57F60D6C6}"/>
              </a:ext>
            </a:extLst>
          </p:cNvPr>
          <p:cNvSpPr txBox="1"/>
          <p:nvPr/>
        </p:nvSpPr>
        <p:spPr>
          <a:xfrm>
            <a:off x="4317552" y="1771462"/>
            <a:ext cx="4779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CA1E21-4EF7-618B-3C59-9F7B874D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6EED0-BA98-2EB4-CBDD-56B40BEA3AEF}"/>
              </a:ext>
            </a:extLst>
          </p:cNvPr>
          <p:cNvSpPr txBox="1"/>
          <p:nvPr/>
        </p:nvSpPr>
        <p:spPr>
          <a:xfrm>
            <a:off x="5741585" y="2868282"/>
            <a:ext cx="3441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Materials</a:t>
            </a:r>
          </a:p>
        </p:txBody>
      </p:sp>
      <p:pic>
        <p:nvPicPr>
          <p:cNvPr id="25" name="Google Shape;261;p5">
            <a:extLst>
              <a:ext uri="{FF2B5EF4-FFF2-40B4-BE49-F238E27FC236}">
                <a16:creationId xmlns:a16="http://schemas.microsoft.com/office/drawing/2014/main" id="{C82A2248-43A6-6EA1-DCCA-55C108868C81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9314" y="1043855"/>
            <a:ext cx="3203717" cy="3863513"/>
          </a:xfrm>
          <a:prstGeom prst="roundRect">
            <a:avLst>
              <a:gd name="adj" fmla="val 33114"/>
            </a:avLst>
          </a:prstGeom>
          <a:solidFill>
            <a:srgbClr val="FFFFFF">
              <a:shade val="85000"/>
            </a:srgbClr>
          </a:solidFill>
          <a:ln>
            <a:solidFill>
              <a:srgbClr val="3980C5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2C07922-D5E3-9376-4E28-CEDA6F459BD7}"/>
              </a:ext>
            </a:extLst>
          </p:cNvPr>
          <p:cNvCxnSpPr>
            <a:cxnSpLocks/>
          </p:cNvCxnSpPr>
          <p:nvPr/>
        </p:nvCxnSpPr>
        <p:spPr>
          <a:xfrm>
            <a:off x="6420389" y="3517413"/>
            <a:ext cx="573628" cy="518570"/>
          </a:xfrm>
          <a:prstGeom prst="bentConnector3">
            <a:avLst>
              <a:gd name="adj1" fmla="val -756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7FEE81-834D-210C-AAFA-B17B70EA6671}"/>
              </a:ext>
            </a:extLst>
          </p:cNvPr>
          <p:cNvSpPr txBox="1"/>
          <p:nvPr/>
        </p:nvSpPr>
        <p:spPr>
          <a:xfrm>
            <a:off x="7076469" y="3734270"/>
            <a:ext cx="50273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Intel Quartus Prime Design Software 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C66084F-10FE-EC53-FCFA-6A1CCCA525E9}"/>
              </a:ext>
            </a:extLst>
          </p:cNvPr>
          <p:cNvCxnSpPr>
            <a:cxnSpLocks/>
          </p:cNvCxnSpPr>
          <p:nvPr/>
        </p:nvCxnSpPr>
        <p:spPr>
          <a:xfrm>
            <a:off x="5273001" y="260899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D821543-2475-2B45-6524-1E401E73DE54}"/>
              </a:ext>
            </a:extLst>
          </p:cNvPr>
          <p:cNvCxnSpPr>
            <a:cxnSpLocks/>
          </p:cNvCxnSpPr>
          <p:nvPr/>
        </p:nvCxnSpPr>
        <p:spPr>
          <a:xfrm>
            <a:off x="6413203" y="4041816"/>
            <a:ext cx="573628" cy="518570"/>
          </a:xfrm>
          <a:prstGeom prst="bentConnector3">
            <a:avLst>
              <a:gd name="adj1" fmla="val -756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F1F626-C6FF-14E1-FACB-1DD29BECBDA2}"/>
              </a:ext>
            </a:extLst>
          </p:cNvPr>
          <p:cNvSpPr txBox="1"/>
          <p:nvPr/>
        </p:nvSpPr>
        <p:spPr>
          <a:xfrm>
            <a:off x="7092186" y="4231002"/>
            <a:ext cx="2132433" cy="52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Verilog HDL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C0C029C-A3DD-0AA4-66D7-38F68379870E}"/>
              </a:ext>
            </a:extLst>
          </p:cNvPr>
          <p:cNvCxnSpPr>
            <a:cxnSpLocks/>
          </p:cNvCxnSpPr>
          <p:nvPr/>
        </p:nvCxnSpPr>
        <p:spPr>
          <a:xfrm>
            <a:off x="6413203" y="4560386"/>
            <a:ext cx="573628" cy="518570"/>
          </a:xfrm>
          <a:prstGeom prst="bentConnector3">
            <a:avLst>
              <a:gd name="adj1" fmla="val -756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259;p5">
            <a:extLst>
              <a:ext uri="{FF2B5EF4-FFF2-40B4-BE49-F238E27FC236}">
                <a16:creationId xmlns:a16="http://schemas.microsoft.com/office/drawing/2014/main" id="{92FAD0BC-8310-880A-A2A2-616445F20065}"/>
              </a:ext>
            </a:extLst>
          </p:cNvPr>
          <p:cNvSpPr/>
          <p:nvPr/>
        </p:nvSpPr>
        <p:spPr>
          <a:xfrm>
            <a:off x="7092186" y="4809646"/>
            <a:ext cx="4570500" cy="57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Overleaf Online Latex Editor</a:t>
            </a:r>
            <a:endParaRPr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9333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7467C6A-FC26-D64C-27CF-1627CC99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14" y="99548"/>
            <a:ext cx="8545118" cy="665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20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C57A39-F4C8-9E4C-0801-2F0CF392259D}"/>
              </a:ext>
            </a:extLst>
          </p:cNvPr>
          <p:cNvSpPr/>
          <p:nvPr/>
        </p:nvSpPr>
        <p:spPr>
          <a:xfrm>
            <a:off x="3096126" y="257083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MEMORY UNIT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39F346-7B42-6EC0-B5D0-F87A6BED2469}"/>
              </a:ext>
            </a:extLst>
          </p:cNvPr>
          <p:cNvSpPr/>
          <p:nvPr/>
        </p:nvSpPr>
        <p:spPr>
          <a:xfrm>
            <a:off x="3096126" y="1940570"/>
            <a:ext cx="3352800" cy="1620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 UNIT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F8BF9A-326F-C777-626A-8881211A7F8C}"/>
              </a:ext>
            </a:extLst>
          </p:cNvPr>
          <p:cNvSpPr/>
          <p:nvPr/>
        </p:nvSpPr>
        <p:spPr>
          <a:xfrm>
            <a:off x="7092287" y="653191"/>
            <a:ext cx="2292345" cy="257475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COMPUTING UNIT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CB4CD7-92CD-52F4-25C9-09BD3C4B3773}"/>
              </a:ext>
            </a:extLst>
          </p:cNvPr>
          <p:cNvSpPr/>
          <p:nvPr/>
        </p:nvSpPr>
        <p:spPr>
          <a:xfrm>
            <a:off x="3096126" y="4026159"/>
            <a:ext cx="4487780" cy="257475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14830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9A0B-1888-D851-5CA6-7DEF027E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574D8-225F-4940-0F46-57B063A5691B}"/>
              </a:ext>
            </a:extLst>
          </p:cNvPr>
          <p:cNvSpPr/>
          <p:nvPr/>
        </p:nvSpPr>
        <p:spPr>
          <a:xfrm>
            <a:off x="3099552" y="736650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MEMORY 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DEECF-65CA-B39E-E1A2-A25B387E0D28}"/>
              </a:ext>
            </a:extLst>
          </p:cNvPr>
          <p:cNvSpPr/>
          <p:nvPr/>
        </p:nvSpPr>
        <p:spPr>
          <a:xfrm>
            <a:off x="3099552" y="3010697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BF3B5-F8E4-38C9-8CD8-C8FEE50E7E1B}"/>
              </a:ext>
            </a:extLst>
          </p:cNvPr>
          <p:cNvSpPr/>
          <p:nvPr/>
        </p:nvSpPr>
        <p:spPr>
          <a:xfrm>
            <a:off x="7897559" y="1979156"/>
            <a:ext cx="2292345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COMPUTING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4FB98-EF88-843D-345C-E4C95FE0253B}"/>
              </a:ext>
            </a:extLst>
          </p:cNvPr>
          <p:cNvSpPr/>
          <p:nvPr/>
        </p:nvSpPr>
        <p:spPr>
          <a:xfrm>
            <a:off x="4122819" y="5085347"/>
            <a:ext cx="4487780" cy="162168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9F81B-3606-4092-87B7-9DB0449DFD7E}"/>
              </a:ext>
            </a:extLst>
          </p:cNvPr>
          <p:cNvCxnSpPr/>
          <p:nvPr/>
        </p:nvCxnSpPr>
        <p:spPr>
          <a:xfrm>
            <a:off x="1620253" y="590020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C5CFE2-5CA1-0BF8-D8AF-C183704E08AF}"/>
              </a:ext>
            </a:extLst>
          </p:cNvPr>
          <p:cNvCxnSpPr>
            <a:cxnSpLocks/>
          </p:cNvCxnSpPr>
          <p:nvPr/>
        </p:nvCxnSpPr>
        <p:spPr>
          <a:xfrm>
            <a:off x="5053265" y="2130715"/>
            <a:ext cx="0" cy="879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35E1F8-652B-A431-A9E5-AC6228E6398E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1620253" y="3010697"/>
            <a:ext cx="3155699" cy="2885492"/>
          </a:xfrm>
          <a:prstGeom prst="bentConnector4">
            <a:avLst>
              <a:gd name="adj1" fmla="val 23439"/>
              <a:gd name="adj2" fmla="val 1184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8CDC97-EFDE-AE0F-A499-87751F080B6B}"/>
              </a:ext>
            </a:extLst>
          </p:cNvPr>
          <p:cNvSpPr txBox="1"/>
          <p:nvPr/>
        </p:nvSpPr>
        <p:spPr>
          <a:xfrm>
            <a:off x="93980" y="5449114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Instruction/ data in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651A316-5799-BEDB-3B62-A83395E6F7B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2691014" y="2235907"/>
            <a:ext cx="4239349" cy="69474"/>
          </a:xfrm>
          <a:prstGeom prst="bentConnector5">
            <a:avLst>
              <a:gd name="adj1" fmla="val -10311"/>
              <a:gd name="adj2" fmla="val 8826462"/>
              <a:gd name="adj3" fmla="val 9995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EB150D2-D22A-0B35-4AE0-C314C41595D9}"/>
              </a:ext>
            </a:extLst>
          </p:cNvPr>
          <p:cNvCxnSpPr>
            <a:cxnSpLocks/>
          </p:cNvCxnSpPr>
          <p:nvPr/>
        </p:nvCxnSpPr>
        <p:spPr>
          <a:xfrm>
            <a:off x="4845426" y="150969"/>
            <a:ext cx="0" cy="597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E8FA02-F3CC-6E1B-BC15-E6B98BE3F74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43732" y="150969"/>
            <a:ext cx="0" cy="1828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5025045-1507-47D5-7620-A27C018366CE}"/>
              </a:ext>
            </a:extLst>
          </p:cNvPr>
          <p:cNvCxnSpPr/>
          <p:nvPr/>
        </p:nvCxnSpPr>
        <p:spPr>
          <a:xfrm>
            <a:off x="8610599" y="5406189"/>
            <a:ext cx="3196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49D712-6E47-DF6F-0DD7-25122AB4D666}"/>
              </a:ext>
            </a:extLst>
          </p:cNvPr>
          <p:cNvCxnSpPr>
            <a:cxnSpLocks/>
          </p:cNvCxnSpPr>
          <p:nvPr/>
        </p:nvCxnSpPr>
        <p:spPr>
          <a:xfrm>
            <a:off x="8626641" y="5743607"/>
            <a:ext cx="2923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0D95D6C-55FE-568F-E049-8FE0F0A89D5E}"/>
              </a:ext>
            </a:extLst>
          </p:cNvPr>
          <p:cNvCxnSpPr>
            <a:cxnSpLocks/>
          </p:cNvCxnSpPr>
          <p:nvPr/>
        </p:nvCxnSpPr>
        <p:spPr>
          <a:xfrm flipV="1">
            <a:off x="8610599" y="6053254"/>
            <a:ext cx="2743201" cy="3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56DCEA9-E18D-305D-5114-836E6A74518B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452352" y="3700508"/>
            <a:ext cx="4901448" cy="2339878"/>
          </a:xfrm>
          <a:prstGeom prst="bentConnector3">
            <a:avLst>
              <a:gd name="adj1" fmla="val 25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8130B4E-DD7B-E7E2-9A6A-FF16EE1D54A8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9327927" y="3530944"/>
            <a:ext cx="3084366" cy="13604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45C4DE2-5F25-78BA-8797-06FB77CC2815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6452353" y="1426461"/>
            <a:ext cx="5354637" cy="3979728"/>
          </a:xfrm>
          <a:prstGeom prst="bentConnector3">
            <a:avLst>
              <a:gd name="adj1" fmla="val 5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26E12B5-E502-875C-1584-A0CE456FA00C}"/>
              </a:ext>
            </a:extLst>
          </p:cNvPr>
          <p:cNvCxnSpPr>
            <a:cxnSpLocks/>
          </p:cNvCxnSpPr>
          <p:nvPr/>
        </p:nvCxnSpPr>
        <p:spPr>
          <a:xfrm>
            <a:off x="1620253" y="1121887"/>
            <a:ext cx="6434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F33B05C-2BDC-00F6-CB74-DDED9F7528F3}"/>
              </a:ext>
            </a:extLst>
          </p:cNvPr>
          <p:cNvCxnSpPr>
            <a:cxnSpLocks/>
          </p:cNvCxnSpPr>
          <p:nvPr/>
        </p:nvCxnSpPr>
        <p:spPr>
          <a:xfrm>
            <a:off x="1630832" y="1426460"/>
            <a:ext cx="632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190BE0-79FF-FDBF-D3A8-E7F965D7D858}"/>
              </a:ext>
            </a:extLst>
          </p:cNvPr>
          <p:cNvSpPr txBox="1"/>
          <p:nvPr/>
        </p:nvSpPr>
        <p:spPr>
          <a:xfrm>
            <a:off x="400058" y="921832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C63AAE-54BF-AFD5-A66B-34BCDF26EE7B}"/>
              </a:ext>
            </a:extLst>
          </p:cNvPr>
          <p:cNvSpPr txBox="1"/>
          <p:nvPr/>
        </p:nvSpPr>
        <p:spPr>
          <a:xfrm>
            <a:off x="-10964" y="1226405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Control signal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72F8F63-7971-58FF-9F09-189A3A0D3072}"/>
              </a:ext>
            </a:extLst>
          </p:cNvPr>
          <p:cNvCxnSpPr>
            <a:cxnSpLocks/>
          </p:cNvCxnSpPr>
          <p:nvPr/>
        </p:nvCxnSpPr>
        <p:spPr>
          <a:xfrm>
            <a:off x="9043732" y="3330108"/>
            <a:ext cx="0" cy="1450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51B3EC0-FA8A-4A1F-58BC-A176073819E0}"/>
              </a:ext>
            </a:extLst>
          </p:cNvPr>
          <p:cNvCxnSpPr/>
          <p:nvPr/>
        </p:nvCxnSpPr>
        <p:spPr>
          <a:xfrm>
            <a:off x="1602631" y="635635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9E765A5-42D6-80D5-8C8B-7C866718E9CB}"/>
              </a:ext>
            </a:extLst>
          </p:cNvPr>
          <p:cNvSpPr txBox="1"/>
          <p:nvPr/>
        </p:nvSpPr>
        <p:spPr>
          <a:xfrm>
            <a:off x="494250" y="6138802"/>
            <a:ext cx="101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6857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9A0B-1888-D851-5CA6-7DEF027E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8892" y="6356350"/>
            <a:ext cx="2743200" cy="365125"/>
          </a:xfrm>
        </p:spPr>
        <p:txBody>
          <a:bodyPr/>
          <a:lstStyle/>
          <a:p>
            <a:fld id="{F8B37EDB-2401-4A53-B860-1EFAC9219D9F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574D8-225F-4940-0F46-57B063A5691B}"/>
              </a:ext>
            </a:extLst>
          </p:cNvPr>
          <p:cNvSpPr/>
          <p:nvPr/>
        </p:nvSpPr>
        <p:spPr>
          <a:xfrm>
            <a:off x="3377844" y="736650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DEECF-65CA-B39E-E1A2-A25B387E0D28}"/>
              </a:ext>
            </a:extLst>
          </p:cNvPr>
          <p:cNvSpPr/>
          <p:nvPr/>
        </p:nvSpPr>
        <p:spPr>
          <a:xfrm>
            <a:off x="3377844" y="3010697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BF3B5-F8E4-38C9-8CD8-C8FEE50E7E1B}"/>
              </a:ext>
            </a:extLst>
          </p:cNvPr>
          <p:cNvSpPr/>
          <p:nvPr/>
        </p:nvSpPr>
        <p:spPr>
          <a:xfrm>
            <a:off x="8175851" y="1979156"/>
            <a:ext cx="2292345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COMPUTING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4FB98-EF88-843D-345C-E4C95FE0253B}"/>
              </a:ext>
            </a:extLst>
          </p:cNvPr>
          <p:cNvSpPr/>
          <p:nvPr/>
        </p:nvSpPr>
        <p:spPr>
          <a:xfrm>
            <a:off x="4401111" y="5085347"/>
            <a:ext cx="4487780" cy="162168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9F81B-3606-4092-87B7-9DB0449DFD7E}"/>
              </a:ext>
            </a:extLst>
          </p:cNvPr>
          <p:cNvCxnSpPr/>
          <p:nvPr/>
        </p:nvCxnSpPr>
        <p:spPr>
          <a:xfrm>
            <a:off x="1898545" y="590020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C5CFE2-5CA1-0BF8-D8AF-C183704E08AF}"/>
              </a:ext>
            </a:extLst>
          </p:cNvPr>
          <p:cNvCxnSpPr>
            <a:cxnSpLocks/>
          </p:cNvCxnSpPr>
          <p:nvPr/>
        </p:nvCxnSpPr>
        <p:spPr>
          <a:xfrm>
            <a:off x="5331557" y="2130715"/>
            <a:ext cx="0" cy="879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35E1F8-652B-A431-A9E5-AC6228E6398E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1898545" y="3010697"/>
            <a:ext cx="3155699" cy="2885492"/>
          </a:xfrm>
          <a:prstGeom prst="bentConnector4">
            <a:avLst>
              <a:gd name="adj1" fmla="val 23439"/>
              <a:gd name="adj2" fmla="val 1184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8CDC97-EFDE-AE0F-A499-87751F080B6B}"/>
              </a:ext>
            </a:extLst>
          </p:cNvPr>
          <p:cNvSpPr txBox="1"/>
          <p:nvPr/>
        </p:nvSpPr>
        <p:spPr>
          <a:xfrm>
            <a:off x="482227" y="5716187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mv R0, R1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651A316-5799-BEDB-3B62-A83395E6F7B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2969306" y="2235907"/>
            <a:ext cx="4239349" cy="69474"/>
          </a:xfrm>
          <a:prstGeom prst="bentConnector5">
            <a:avLst>
              <a:gd name="adj1" fmla="val -10311"/>
              <a:gd name="adj2" fmla="val 8826462"/>
              <a:gd name="adj3" fmla="val 9995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EB150D2-D22A-0B35-4AE0-C314C41595D9}"/>
              </a:ext>
            </a:extLst>
          </p:cNvPr>
          <p:cNvCxnSpPr>
            <a:cxnSpLocks/>
          </p:cNvCxnSpPr>
          <p:nvPr/>
        </p:nvCxnSpPr>
        <p:spPr>
          <a:xfrm>
            <a:off x="5123718" y="150969"/>
            <a:ext cx="0" cy="597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E8FA02-F3CC-6E1B-BC15-E6B98BE3F74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22024" y="150969"/>
            <a:ext cx="0" cy="1828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5025045-1507-47D5-7620-A27C018366CE}"/>
              </a:ext>
            </a:extLst>
          </p:cNvPr>
          <p:cNvCxnSpPr/>
          <p:nvPr/>
        </p:nvCxnSpPr>
        <p:spPr>
          <a:xfrm>
            <a:off x="8888891" y="5406189"/>
            <a:ext cx="3196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49D712-6E47-DF6F-0DD7-25122AB4D666}"/>
              </a:ext>
            </a:extLst>
          </p:cNvPr>
          <p:cNvCxnSpPr>
            <a:cxnSpLocks/>
          </p:cNvCxnSpPr>
          <p:nvPr/>
        </p:nvCxnSpPr>
        <p:spPr>
          <a:xfrm>
            <a:off x="11632643" y="7888807"/>
            <a:ext cx="2923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0D95D6C-55FE-568F-E049-8FE0F0A89D5E}"/>
              </a:ext>
            </a:extLst>
          </p:cNvPr>
          <p:cNvCxnSpPr>
            <a:cxnSpLocks/>
          </p:cNvCxnSpPr>
          <p:nvPr/>
        </p:nvCxnSpPr>
        <p:spPr>
          <a:xfrm flipV="1">
            <a:off x="8888891" y="6053254"/>
            <a:ext cx="2743201" cy="3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56DCEA9-E18D-305D-5114-836E6A74518B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730644" y="3700508"/>
            <a:ext cx="4901448" cy="2339878"/>
          </a:xfrm>
          <a:prstGeom prst="bentConnector3">
            <a:avLst>
              <a:gd name="adj1" fmla="val 25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8130B4E-DD7B-E7E2-9A6A-FF16EE1D54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333929" y="5676144"/>
            <a:ext cx="3084366" cy="13604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45C4DE2-5F25-78BA-8797-06FB77CC2815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6730645" y="1426461"/>
            <a:ext cx="5354637" cy="3979728"/>
          </a:xfrm>
          <a:prstGeom prst="bentConnector3">
            <a:avLst>
              <a:gd name="adj1" fmla="val 5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72F8F63-7971-58FF-9F09-189A3A0D3072}"/>
              </a:ext>
            </a:extLst>
          </p:cNvPr>
          <p:cNvCxnSpPr>
            <a:cxnSpLocks/>
          </p:cNvCxnSpPr>
          <p:nvPr/>
        </p:nvCxnSpPr>
        <p:spPr>
          <a:xfrm>
            <a:off x="9322024" y="3330108"/>
            <a:ext cx="0" cy="1450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7559AFB-01EA-47F8-30EB-8785350F6EF6}"/>
              </a:ext>
            </a:extLst>
          </p:cNvPr>
          <p:cNvCxnSpPr/>
          <p:nvPr/>
        </p:nvCxnSpPr>
        <p:spPr>
          <a:xfrm>
            <a:off x="1880923" y="635635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91688C-BFA7-89E2-7048-A3964EEEC852}"/>
              </a:ext>
            </a:extLst>
          </p:cNvPr>
          <p:cNvSpPr txBox="1"/>
          <p:nvPr/>
        </p:nvSpPr>
        <p:spPr>
          <a:xfrm>
            <a:off x="772542" y="6138802"/>
            <a:ext cx="101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B9C1E-CD3A-1450-73B3-27E8AEC594D3}"/>
              </a:ext>
            </a:extLst>
          </p:cNvPr>
          <p:cNvSpPr/>
          <p:nvPr/>
        </p:nvSpPr>
        <p:spPr>
          <a:xfrm>
            <a:off x="4383489" y="832151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7BD5C-C820-EAED-2B70-C204391B76D8}"/>
              </a:ext>
            </a:extLst>
          </p:cNvPr>
          <p:cNvSpPr/>
          <p:nvPr/>
        </p:nvSpPr>
        <p:spPr>
          <a:xfrm>
            <a:off x="4366509" y="1511975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7E1F64-2712-15FB-E46F-D90829F4F51A}"/>
              </a:ext>
            </a:extLst>
          </p:cNvPr>
          <p:cNvSpPr/>
          <p:nvPr/>
        </p:nvSpPr>
        <p:spPr>
          <a:xfrm>
            <a:off x="5663124" y="155654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F3A404-30F4-F8AC-277D-85CF413FE3D4}"/>
              </a:ext>
            </a:extLst>
          </p:cNvPr>
          <p:cNvSpPr/>
          <p:nvPr/>
        </p:nvSpPr>
        <p:spPr>
          <a:xfrm>
            <a:off x="5663124" y="1556544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8B06C0-7411-C1E7-FC62-B480611BBD92}"/>
              </a:ext>
            </a:extLst>
          </p:cNvPr>
          <p:cNvSpPr/>
          <p:nvPr/>
        </p:nvSpPr>
        <p:spPr>
          <a:xfrm>
            <a:off x="7166653" y="4569241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6922A0-1CC4-1B5D-4AA8-2F7A44AD0640}"/>
              </a:ext>
            </a:extLst>
          </p:cNvPr>
          <p:cNvSpPr/>
          <p:nvPr/>
        </p:nvSpPr>
        <p:spPr>
          <a:xfrm>
            <a:off x="10734311" y="71009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3BE0BA4-4901-D1B3-44CB-A3855ADAE4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6428" y="4836453"/>
            <a:ext cx="1146170" cy="52144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7BEDC2-8AAF-33DA-C511-2291237BFA9B}"/>
              </a:ext>
            </a:extLst>
          </p:cNvPr>
          <p:cNvCxnSpPr>
            <a:cxnSpLocks/>
          </p:cNvCxnSpPr>
          <p:nvPr/>
        </p:nvCxnSpPr>
        <p:spPr>
          <a:xfrm>
            <a:off x="835900" y="4418077"/>
            <a:ext cx="0" cy="121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01 L 0.03086 -0.00463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4 0.00069 L -0.07604 0.22222 C -0.07604 0.32153 -0.02057 0.44421 0.02435 0.44421 L 0.12513 0.44421 " pathEditMode="relative" rAng="0" ptsTypes="AAAA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509 L 0.14935 0.00509 C 0.21536 0.00509 0.29687 -0.17685 0.29687 -0.32454 L 0.29687 -0.65417 " pathEditMode="relative" rAng="0" ptsTypes="AAAA">
                                      <p:cBhvr>
                                        <p:cTn id="3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3" y="-3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20977 -3.7037E-6 C -0.30352 -3.7037E-6 -0.41915 0.03264 -0.41915 0.05949 L -0.41915 0.11922 " pathEditMode="relative" rAng="0" ptsTypes="AAAA">
                                      <p:cBhvr>
                                        <p:cTn id="4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17" grpId="1" animBg="1"/>
      <p:bldP spid="20" grpId="0" animBg="1"/>
      <p:bldP spid="20" grpId="1" animBg="1"/>
      <p:bldP spid="20" grpId="2" animBg="1"/>
      <p:bldP spid="21" grpId="0" animBg="1"/>
      <p:bldP spid="2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9A0B-1888-D851-5CA6-7DEF027E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574D8-225F-4940-0F46-57B063A5691B}"/>
              </a:ext>
            </a:extLst>
          </p:cNvPr>
          <p:cNvSpPr/>
          <p:nvPr/>
        </p:nvSpPr>
        <p:spPr>
          <a:xfrm>
            <a:off x="3099552" y="736650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DEECF-65CA-B39E-E1A2-A25B387E0D28}"/>
              </a:ext>
            </a:extLst>
          </p:cNvPr>
          <p:cNvSpPr/>
          <p:nvPr/>
        </p:nvSpPr>
        <p:spPr>
          <a:xfrm>
            <a:off x="3099552" y="3010697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BF3B5-F8E4-38C9-8CD8-C8FEE50E7E1B}"/>
              </a:ext>
            </a:extLst>
          </p:cNvPr>
          <p:cNvSpPr/>
          <p:nvPr/>
        </p:nvSpPr>
        <p:spPr>
          <a:xfrm>
            <a:off x="7897559" y="1979156"/>
            <a:ext cx="2292345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COMPUTING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4FB98-EF88-843D-345C-E4C95FE0253B}"/>
              </a:ext>
            </a:extLst>
          </p:cNvPr>
          <p:cNvSpPr/>
          <p:nvPr/>
        </p:nvSpPr>
        <p:spPr>
          <a:xfrm>
            <a:off x="4122819" y="5085347"/>
            <a:ext cx="4487780" cy="162168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9F81B-3606-4092-87B7-9DB0449DFD7E}"/>
              </a:ext>
            </a:extLst>
          </p:cNvPr>
          <p:cNvCxnSpPr/>
          <p:nvPr/>
        </p:nvCxnSpPr>
        <p:spPr>
          <a:xfrm>
            <a:off x="1620253" y="590020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C5CFE2-5CA1-0BF8-D8AF-C183704E08AF}"/>
              </a:ext>
            </a:extLst>
          </p:cNvPr>
          <p:cNvCxnSpPr>
            <a:cxnSpLocks/>
          </p:cNvCxnSpPr>
          <p:nvPr/>
        </p:nvCxnSpPr>
        <p:spPr>
          <a:xfrm>
            <a:off x="5053265" y="2130715"/>
            <a:ext cx="0" cy="879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35E1F8-652B-A431-A9E5-AC6228E6398E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1620253" y="3010697"/>
            <a:ext cx="3155699" cy="2885492"/>
          </a:xfrm>
          <a:prstGeom prst="bentConnector4">
            <a:avLst>
              <a:gd name="adj1" fmla="val 23439"/>
              <a:gd name="adj2" fmla="val 1184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8CDC97-EFDE-AE0F-A499-87751F080B6B}"/>
              </a:ext>
            </a:extLst>
          </p:cNvPr>
          <p:cNvSpPr txBox="1"/>
          <p:nvPr/>
        </p:nvSpPr>
        <p:spPr>
          <a:xfrm>
            <a:off x="513870" y="5696134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mvi R0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651A316-5799-BEDB-3B62-A83395E6F7B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2691014" y="2235907"/>
            <a:ext cx="4239349" cy="69474"/>
          </a:xfrm>
          <a:prstGeom prst="bentConnector5">
            <a:avLst>
              <a:gd name="adj1" fmla="val -10311"/>
              <a:gd name="adj2" fmla="val 8826462"/>
              <a:gd name="adj3" fmla="val 9995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EB150D2-D22A-0B35-4AE0-C314C41595D9}"/>
              </a:ext>
            </a:extLst>
          </p:cNvPr>
          <p:cNvCxnSpPr>
            <a:cxnSpLocks/>
          </p:cNvCxnSpPr>
          <p:nvPr/>
        </p:nvCxnSpPr>
        <p:spPr>
          <a:xfrm>
            <a:off x="4845426" y="150969"/>
            <a:ext cx="0" cy="597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E8FA02-F3CC-6E1B-BC15-E6B98BE3F74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43732" y="150969"/>
            <a:ext cx="0" cy="1828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5025045-1507-47D5-7620-A27C018366CE}"/>
              </a:ext>
            </a:extLst>
          </p:cNvPr>
          <p:cNvCxnSpPr/>
          <p:nvPr/>
        </p:nvCxnSpPr>
        <p:spPr>
          <a:xfrm>
            <a:off x="8610599" y="5406189"/>
            <a:ext cx="3196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49D712-6E47-DF6F-0DD7-25122AB4D666}"/>
              </a:ext>
            </a:extLst>
          </p:cNvPr>
          <p:cNvCxnSpPr>
            <a:cxnSpLocks/>
          </p:cNvCxnSpPr>
          <p:nvPr/>
        </p:nvCxnSpPr>
        <p:spPr>
          <a:xfrm>
            <a:off x="11354351" y="7888807"/>
            <a:ext cx="2923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0D95D6C-55FE-568F-E049-8FE0F0A89D5E}"/>
              </a:ext>
            </a:extLst>
          </p:cNvPr>
          <p:cNvCxnSpPr>
            <a:cxnSpLocks/>
          </p:cNvCxnSpPr>
          <p:nvPr/>
        </p:nvCxnSpPr>
        <p:spPr>
          <a:xfrm flipV="1">
            <a:off x="8610599" y="6053254"/>
            <a:ext cx="2743201" cy="3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56DCEA9-E18D-305D-5114-836E6A74518B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452352" y="3700508"/>
            <a:ext cx="4901448" cy="2339878"/>
          </a:xfrm>
          <a:prstGeom prst="bentConnector3">
            <a:avLst>
              <a:gd name="adj1" fmla="val 25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8130B4E-DD7B-E7E2-9A6A-FF16EE1D54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055637" y="5676144"/>
            <a:ext cx="3084366" cy="13604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45C4DE2-5F25-78BA-8797-06FB77CC2815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6452353" y="1426461"/>
            <a:ext cx="5354637" cy="3979728"/>
          </a:xfrm>
          <a:prstGeom prst="bentConnector3">
            <a:avLst>
              <a:gd name="adj1" fmla="val 5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72F8F63-7971-58FF-9F09-189A3A0D3072}"/>
              </a:ext>
            </a:extLst>
          </p:cNvPr>
          <p:cNvCxnSpPr>
            <a:cxnSpLocks/>
          </p:cNvCxnSpPr>
          <p:nvPr/>
        </p:nvCxnSpPr>
        <p:spPr>
          <a:xfrm>
            <a:off x="9043732" y="3330108"/>
            <a:ext cx="0" cy="1450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7559AFB-01EA-47F8-30EB-8785350F6EF6}"/>
              </a:ext>
            </a:extLst>
          </p:cNvPr>
          <p:cNvCxnSpPr/>
          <p:nvPr/>
        </p:nvCxnSpPr>
        <p:spPr>
          <a:xfrm>
            <a:off x="1602631" y="635635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91688C-BFA7-89E2-7048-A3964EEEC852}"/>
              </a:ext>
            </a:extLst>
          </p:cNvPr>
          <p:cNvSpPr txBox="1"/>
          <p:nvPr/>
        </p:nvSpPr>
        <p:spPr>
          <a:xfrm>
            <a:off x="494250" y="6138802"/>
            <a:ext cx="101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B9C1E-CD3A-1450-73B3-27E8AEC594D3}"/>
              </a:ext>
            </a:extLst>
          </p:cNvPr>
          <p:cNvSpPr/>
          <p:nvPr/>
        </p:nvSpPr>
        <p:spPr>
          <a:xfrm>
            <a:off x="4105197" y="832151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7BD5C-C820-EAED-2B70-C204391B76D8}"/>
              </a:ext>
            </a:extLst>
          </p:cNvPr>
          <p:cNvSpPr/>
          <p:nvPr/>
        </p:nvSpPr>
        <p:spPr>
          <a:xfrm>
            <a:off x="4088217" y="1511975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7E1F64-2712-15FB-E46F-D90829F4F51A}"/>
              </a:ext>
            </a:extLst>
          </p:cNvPr>
          <p:cNvSpPr/>
          <p:nvPr/>
        </p:nvSpPr>
        <p:spPr>
          <a:xfrm>
            <a:off x="5384832" y="155654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F3A404-30F4-F8AC-277D-85CF413FE3D4}"/>
              </a:ext>
            </a:extLst>
          </p:cNvPr>
          <p:cNvSpPr/>
          <p:nvPr/>
        </p:nvSpPr>
        <p:spPr>
          <a:xfrm>
            <a:off x="5384832" y="1556544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77DC5D-2D31-4625-BA94-8E09200DFB98}"/>
              </a:ext>
            </a:extLst>
          </p:cNvPr>
          <p:cNvSpPr/>
          <p:nvPr/>
        </p:nvSpPr>
        <p:spPr>
          <a:xfrm>
            <a:off x="537279" y="5673633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B7AA9B-8CC5-6A67-FE19-F8329FBABF33}"/>
              </a:ext>
            </a:extLst>
          </p:cNvPr>
          <p:cNvSpPr/>
          <p:nvPr/>
        </p:nvSpPr>
        <p:spPr>
          <a:xfrm>
            <a:off x="4193583" y="2310386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060927-5BC9-E8D7-D020-326EF2CCDE26}"/>
              </a:ext>
            </a:extLst>
          </p:cNvPr>
          <p:cNvSpPr/>
          <p:nvPr/>
        </p:nvSpPr>
        <p:spPr>
          <a:xfrm>
            <a:off x="10529354" y="4600640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E45912-D16C-9C8A-A6EE-AC702AF5D4E5}"/>
              </a:ext>
            </a:extLst>
          </p:cNvPr>
          <p:cNvSpPr/>
          <p:nvPr/>
        </p:nvSpPr>
        <p:spPr>
          <a:xfrm>
            <a:off x="4525151" y="44734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22B406-BDD9-625A-3712-43B898DC76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085" y="4786183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C7D8B8-AD90-457D-ACBB-EA667C4AC306}"/>
              </a:ext>
            </a:extLst>
          </p:cNvPr>
          <p:cNvCxnSpPr>
            <a:cxnSpLocks/>
          </p:cNvCxnSpPr>
          <p:nvPr/>
        </p:nvCxnSpPr>
        <p:spPr>
          <a:xfrm>
            <a:off x="280309" y="4326140"/>
            <a:ext cx="0" cy="121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B5DC4D-0336-28E9-7544-A5F6305D7634}"/>
              </a:ext>
            </a:extLst>
          </p:cNvPr>
          <p:cNvCxnSpPr>
            <a:cxnSpLocks/>
          </p:cNvCxnSpPr>
          <p:nvPr/>
        </p:nvCxnSpPr>
        <p:spPr>
          <a:xfrm>
            <a:off x="455285" y="4783490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32EC345-9CFB-278D-F4C3-E0DBDE660C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024" y="4779559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ACF4B7-AC61-366D-3ECE-D3D8385FAE0B}"/>
              </a:ext>
            </a:extLst>
          </p:cNvPr>
          <p:cNvCxnSpPr>
            <a:cxnSpLocks/>
          </p:cNvCxnSpPr>
          <p:nvPr/>
        </p:nvCxnSpPr>
        <p:spPr>
          <a:xfrm>
            <a:off x="1098208" y="4770435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737BCC-A731-D960-C7DE-8E07F3FC4297}"/>
              </a:ext>
            </a:extLst>
          </p:cNvPr>
          <p:cNvCxnSpPr>
            <a:cxnSpLocks/>
          </p:cNvCxnSpPr>
          <p:nvPr/>
        </p:nvCxnSpPr>
        <p:spPr>
          <a:xfrm>
            <a:off x="435321" y="4326140"/>
            <a:ext cx="0" cy="121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301 L 0.01432 -0.0032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301 L 0.05547 -0.0034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45 -1.85185E-6 L 0.11445 -0.24282 C 0.11445 -0.35185 0.16471 -0.48565 0.20547 -0.48565 L 0.29687 -0.48565 " pathEditMode="relative" rAng="0" ptsTypes="AAAA">
                                      <p:cBhvr>
                                        <p:cTn id="4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-2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6482 C -1.875E-6 0.23843 0.14362 0.32963 0.26029 0.32963 L 0.52071 0.32963 " pathEditMode="relative" rAng="0" ptsTypes="AAAA">
                                      <p:cBhvr>
                                        <p:cTn id="5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6.25E-7 -0.3368 C 6.25E-7 -0.48819 -0.1375 -0.67407 -0.2487 -0.67546 L -0.49701 -0.67407 " pathEditMode="relative" rAng="16200000" ptsTypes="AAAA">
                                      <p:cBhvr>
                                        <p:cTn id="6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57" y="-3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949 L -0.00469 0.05648 C -0.00469 0.08611 0.01471 0.12268 0.0306 0.12268 L 0.06588 0.12268 " pathEditMode="relative" rAng="0" ptsTypes="AAAA">
                                      <p:cBhvr>
                                        <p:cTn id="7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659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  <p:bldP spid="23" grpId="0" animBg="1"/>
      <p:bldP spid="23" grpId="1" animBg="1"/>
      <p:bldP spid="23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9A0B-1888-D851-5CA6-7DEF027E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574D8-225F-4940-0F46-57B063A5691B}"/>
              </a:ext>
            </a:extLst>
          </p:cNvPr>
          <p:cNvSpPr/>
          <p:nvPr/>
        </p:nvSpPr>
        <p:spPr>
          <a:xfrm>
            <a:off x="3099552" y="736650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DEECF-65CA-B39E-E1A2-A25B387E0D28}"/>
              </a:ext>
            </a:extLst>
          </p:cNvPr>
          <p:cNvSpPr/>
          <p:nvPr/>
        </p:nvSpPr>
        <p:spPr>
          <a:xfrm>
            <a:off x="3099552" y="3010697"/>
            <a:ext cx="3352800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BF3B5-F8E4-38C9-8CD8-C8FEE50E7E1B}"/>
              </a:ext>
            </a:extLst>
          </p:cNvPr>
          <p:cNvSpPr/>
          <p:nvPr/>
        </p:nvSpPr>
        <p:spPr>
          <a:xfrm>
            <a:off x="7897559" y="1979156"/>
            <a:ext cx="2292345" cy="137962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COMPUTING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4FB98-EF88-843D-345C-E4C95FE0253B}"/>
              </a:ext>
            </a:extLst>
          </p:cNvPr>
          <p:cNvSpPr/>
          <p:nvPr/>
        </p:nvSpPr>
        <p:spPr>
          <a:xfrm>
            <a:off x="4122819" y="5085347"/>
            <a:ext cx="4487780" cy="162168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79F81B-3606-4092-87B7-9DB0449DFD7E}"/>
              </a:ext>
            </a:extLst>
          </p:cNvPr>
          <p:cNvCxnSpPr/>
          <p:nvPr/>
        </p:nvCxnSpPr>
        <p:spPr>
          <a:xfrm>
            <a:off x="1620253" y="590020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C5CFE2-5CA1-0BF8-D8AF-C183704E08AF}"/>
              </a:ext>
            </a:extLst>
          </p:cNvPr>
          <p:cNvCxnSpPr>
            <a:cxnSpLocks/>
          </p:cNvCxnSpPr>
          <p:nvPr/>
        </p:nvCxnSpPr>
        <p:spPr>
          <a:xfrm>
            <a:off x="5053265" y="2130715"/>
            <a:ext cx="0" cy="879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35E1F8-652B-A431-A9E5-AC6228E6398E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1620253" y="3010697"/>
            <a:ext cx="3155699" cy="2885492"/>
          </a:xfrm>
          <a:prstGeom prst="bentConnector4">
            <a:avLst>
              <a:gd name="adj1" fmla="val 23439"/>
              <a:gd name="adj2" fmla="val 1184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8CDC97-EFDE-AE0F-A499-87751F080B6B}"/>
              </a:ext>
            </a:extLst>
          </p:cNvPr>
          <p:cNvSpPr txBox="1"/>
          <p:nvPr/>
        </p:nvSpPr>
        <p:spPr>
          <a:xfrm>
            <a:off x="183653" y="568056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add R0, R1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651A316-5799-BEDB-3B62-A83395E6F7B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2691014" y="2235907"/>
            <a:ext cx="4239349" cy="69474"/>
          </a:xfrm>
          <a:prstGeom prst="bentConnector5">
            <a:avLst>
              <a:gd name="adj1" fmla="val -10311"/>
              <a:gd name="adj2" fmla="val 8826462"/>
              <a:gd name="adj3" fmla="val 9995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EB150D2-D22A-0B35-4AE0-C314C41595D9}"/>
              </a:ext>
            </a:extLst>
          </p:cNvPr>
          <p:cNvCxnSpPr>
            <a:cxnSpLocks/>
          </p:cNvCxnSpPr>
          <p:nvPr/>
        </p:nvCxnSpPr>
        <p:spPr>
          <a:xfrm>
            <a:off x="4845426" y="150969"/>
            <a:ext cx="0" cy="597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E8FA02-F3CC-6E1B-BC15-E6B98BE3F74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43732" y="150969"/>
            <a:ext cx="0" cy="1828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5025045-1507-47D5-7620-A27C018366CE}"/>
              </a:ext>
            </a:extLst>
          </p:cNvPr>
          <p:cNvCxnSpPr/>
          <p:nvPr/>
        </p:nvCxnSpPr>
        <p:spPr>
          <a:xfrm>
            <a:off x="8610599" y="5406189"/>
            <a:ext cx="3196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49D712-6E47-DF6F-0DD7-25122AB4D666}"/>
              </a:ext>
            </a:extLst>
          </p:cNvPr>
          <p:cNvCxnSpPr>
            <a:cxnSpLocks/>
          </p:cNvCxnSpPr>
          <p:nvPr/>
        </p:nvCxnSpPr>
        <p:spPr>
          <a:xfrm>
            <a:off x="8626641" y="5738922"/>
            <a:ext cx="2923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0D95D6C-55FE-568F-E049-8FE0F0A89D5E}"/>
              </a:ext>
            </a:extLst>
          </p:cNvPr>
          <p:cNvCxnSpPr>
            <a:cxnSpLocks/>
          </p:cNvCxnSpPr>
          <p:nvPr/>
        </p:nvCxnSpPr>
        <p:spPr>
          <a:xfrm flipV="1">
            <a:off x="8610599" y="6053254"/>
            <a:ext cx="2743201" cy="3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56DCEA9-E18D-305D-5114-836E6A74518B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452352" y="3700508"/>
            <a:ext cx="4901448" cy="2339878"/>
          </a:xfrm>
          <a:prstGeom prst="bentConnector3">
            <a:avLst>
              <a:gd name="adj1" fmla="val 25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8130B4E-DD7B-E7E2-9A6A-FF16EE1D54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7927" y="3526259"/>
            <a:ext cx="3084366" cy="13604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45C4DE2-5F25-78BA-8797-06FB77CC2815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6452353" y="1426461"/>
            <a:ext cx="5354637" cy="3979728"/>
          </a:xfrm>
          <a:prstGeom prst="bentConnector3">
            <a:avLst>
              <a:gd name="adj1" fmla="val 5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72F8F63-7971-58FF-9F09-189A3A0D3072}"/>
              </a:ext>
            </a:extLst>
          </p:cNvPr>
          <p:cNvCxnSpPr>
            <a:cxnSpLocks/>
          </p:cNvCxnSpPr>
          <p:nvPr/>
        </p:nvCxnSpPr>
        <p:spPr>
          <a:xfrm>
            <a:off x="9043732" y="3330108"/>
            <a:ext cx="0" cy="1450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7559AFB-01EA-47F8-30EB-8785350F6EF6}"/>
              </a:ext>
            </a:extLst>
          </p:cNvPr>
          <p:cNvCxnSpPr/>
          <p:nvPr/>
        </p:nvCxnSpPr>
        <p:spPr>
          <a:xfrm>
            <a:off x="1602631" y="6356350"/>
            <a:ext cx="25025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91688C-BFA7-89E2-7048-A3964EEEC852}"/>
              </a:ext>
            </a:extLst>
          </p:cNvPr>
          <p:cNvSpPr txBox="1"/>
          <p:nvPr/>
        </p:nvSpPr>
        <p:spPr>
          <a:xfrm>
            <a:off x="494250" y="6138802"/>
            <a:ext cx="101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B9C1E-CD3A-1450-73B3-27E8AEC594D3}"/>
              </a:ext>
            </a:extLst>
          </p:cNvPr>
          <p:cNvSpPr/>
          <p:nvPr/>
        </p:nvSpPr>
        <p:spPr>
          <a:xfrm>
            <a:off x="4105197" y="832151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7BD5C-C820-EAED-2B70-C204391B76D8}"/>
              </a:ext>
            </a:extLst>
          </p:cNvPr>
          <p:cNvSpPr/>
          <p:nvPr/>
        </p:nvSpPr>
        <p:spPr>
          <a:xfrm>
            <a:off x="4088217" y="1511975"/>
            <a:ext cx="1444942" cy="50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Register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7E1F64-2712-15FB-E46F-D90829F4F51A}"/>
              </a:ext>
            </a:extLst>
          </p:cNvPr>
          <p:cNvSpPr/>
          <p:nvPr/>
        </p:nvSpPr>
        <p:spPr>
          <a:xfrm>
            <a:off x="5384832" y="155654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C1EBEF-C887-7E13-44A1-49329CF79BB1}"/>
              </a:ext>
            </a:extLst>
          </p:cNvPr>
          <p:cNvSpPr/>
          <p:nvPr/>
        </p:nvSpPr>
        <p:spPr>
          <a:xfrm>
            <a:off x="5403882" y="155654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D8326B-28E4-909D-45DD-38318A616E08}"/>
              </a:ext>
            </a:extLst>
          </p:cNvPr>
          <p:cNvSpPr/>
          <p:nvPr/>
        </p:nvSpPr>
        <p:spPr>
          <a:xfrm>
            <a:off x="10494119" y="4569241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09C7A5-16F1-F3BF-0DB7-71B4E794E471}"/>
              </a:ext>
            </a:extLst>
          </p:cNvPr>
          <p:cNvSpPr/>
          <p:nvPr/>
        </p:nvSpPr>
        <p:spPr>
          <a:xfrm>
            <a:off x="8126900" y="-19730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433018-0460-F53D-D5C4-C48755F8AEAB}"/>
              </a:ext>
            </a:extLst>
          </p:cNvPr>
          <p:cNvSpPr/>
          <p:nvPr/>
        </p:nvSpPr>
        <p:spPr>
          <a:xfrm>
            <a:off x="5459612" y="87164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2D3AA4-31BF-DA48-E29E-6187C39813A2}"/>
              </a:ext>
            </a:extLst>
          </p:cNvPr>
          <p:cNvSpPr/>
          <p:nvPr/>
        </p:nvSpPr>
        <p:spPr>
          <a:xfrm>
            <a:off x="10494119" y="4607724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5FAB0-BB0C-2D86-7EA2-09F810951DEE}"/>
              </a:ext>
            </a:extLst>
          </p:cNvPr>
          <p:cNvSpPr/>
          <p:nvPr/>
        </p:nvSpPr>
        <p:spPr>
          <a:xfrm>
            <a:off x="9043731" y="-19730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030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00AB41-8C62-75FB-CC9E-288B786C397B}"/>
              </a:ext>
            </a:extLst>
          </p:cNvPr>
          <p:cNvSpPr/>
          <p:nvPr/>
        </p:nvSpPr>
        <p:spPr>
          <a:xfrm>
            <a:off x="8626641" y="3055156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040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EE9137-8B72-EE06-8EC5-94D8C1F524AB}"/>
              </a:ext>
            </a:extLst>
          </p:cNvPr>
          <p:cNvSpPr/>
          <p:nvPr/>
        </p:nvSpPr>
        <p:spPr>
          <a:xfrm>
            <a:off x="10469320" y="4591905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040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EA83F5-8F59-3ECF-2321-9231F5A58E14}"/>
              </a:ext>
            </a:extLst>
          </p:cNvPr>
          <p:cNvSpPr/>
          <p:nvPr/>
        </p:nvSpPr>
        <p:spPr>
          <a:xfrm>
            <a:off x="4415585" y="26908"/>
            <a:ext cx="859681" cy="42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040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0209460-D6AE-AC29-F01D-49A489200C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085" y="4786183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6F8AC94-DE29-B623-2F3A-9AEA52754A7F}"/>
              </a:ext>
            </a:extLst>
          </p:cNvPr>
          <p:cNvCxnSpPr>
            <a:cxnSpLocks/>
          </p:cNvCxnSpPr>
          <p:nvPr/>
        </p:nvCxnSpPr>
        <p:spPr>
          <a:xfrm>
            <a:off x="455285" y="4783490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36B4390-56D8-A81A-7ECF-5B59015B29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024" y="4779559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835B2EF-19EF-286C-0C4E-6C10162C37D7}"/>
              </a:ext>
            </a:extLst>
          </p:cNvPr>
          <p:cNvCxnSpPr>
            <a:cxnSpLocks/>
          </p:cNvCxnSpPr>
          <p:nvPr/>
        </p:nvCxnSpPr>
        <p:spPr>
          <a:xfrm>
            <a:off x="1098208" y="4770435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1BB898C-8891-754C-438A-F03315BCC5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9237" y="4765820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20557-1BAE-35A4-23E4-0FE73500FD2C}"/>
              </a:ext>
            </a:extLst>
          </p:cNvPr>
          <p:cNvCxnSpPr>
            <a:cxnSpLocks/>
          </p:cNvCxnSpPr>
          <p:nvPr/>
        </p:nvCxnSpPr>
        <p:spPr>
          <a:xfrm>
            <a:off x="191964" y="4386620"/>
            <a:ext cx="0" cy="121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02291 2.22222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85 -3.7037E-7 L -0.08685 0.22199 C -0.08685 0.32153 0.04414 0.44421 0.15078 0.44421 L 0.38854 0.44421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2.08333E-7 -0.33819 C 2.08333E-7 -0.49004 -0.05977 -0.67708 -0.10781 -0.67708 L -0.21471 -0.67708 " pathEditMode="relative" rAng="16200000" ptsTypes="AAAA">
                                      <p:cBhvr>
                                        <p:cTn id="3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-3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2.91667E-6 0.35162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1 2.22222E-6 L 0.07578 2.22222E-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63 -0.00509 L -0.06263 0.26667 C -0.06263 0.38866 0.06836 0.53889 0.175 0.53889 L 0.41276 0.53889 " pathEditMode="relative" rAng="0" ptsTypes="AAAA">
                                      <p:cBhvr>
                                        <p:cTn id="5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33935 C 2.70833E-6 -0.49166 -0.02969 -0.68009 -0.05352 -0.68009 L -0.10573 -0.68009 " pathEditMode="relative" rAng="16200000" ptsTypes="AAAA">
                                      <p:cBhvr>
                                        <p:cTn id="6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35162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23 L 0.00104 0.11204 C 0.00104 0.16227 0.04323 0.2243 0.0776 0.2243 L 0.1543 0.2243 " pathEditMode="relative" rAng="0" ptsTypes="AAAA">
                                      <p:cBhvr>
                                        <p:cTn id="7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82 0.00162 L -0.02682 -0.3375 C -0.02682 -0.48935 -0.15794 -0.67662 -0.2638 -0.67662 L -0.50039 -0.67662 " pathEditMode="relative" rAng="16200000" ptsTypes="AAAA">
                                      <p:cBhvr>
                                        <p:cTn id="8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85" y="-3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78 2.22222E-6 L 0.12825 2.22222E-6 " pathEditMode="relative" rAng="0" ptsTypes="AA">
                                      <p:cBhvr>
                                        <p:cTn id="9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0.05625 C 6.25E-7 0.08125 0.02474 0.1125 0.04466 0.1125 L 0.08971 0.1125 " pathEditMode="relative" rAng="0" ptsTypes="AAAA">
                                      <p:cBhvr>
                                        <p:cTn id="10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9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4" grpId="0" animBg="1"/>
      <p:bldP spid="2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E9646-33C4-7A2D-4262-7F5C5101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0415311" cy="110783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D24B224-8A25-2A04-C5C1-40A9A6978376}"/>
              </a:ext>
            </a:extLst>
          </p:cNvPr>
          <p:cNvSpPr txBox="1"/>
          <p:nvPr/>
        </p:nvSpPr>
        <p:spPr>
          <a:xfrm>
            <a:off x="3973484" y="5722940"/>
            <a:ext cx="475141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instruction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(120  mvi r2)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DONE = 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0F6D2-0634-C696-621A-FCBE7B18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4DDA89-C81C-DAB2-B89E-8C4E222B7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81" y="4398924"/>
            <a:ext cx="4439652" cy="3777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AD31A0-B73E-064C-6797-369DA0CADDC7}"/>
              </a:ext>
            </a:extLst>
          </p:cNvPr>
          <p:cNvSpPr/>
          <p:nvPr/>
        </p:nvSpPr>
        <p:spPr>
          <a:xfrm>
            <a:off x="7640053" y="4375484"/>
            <a:ext cx="473242" cy="336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D45687-3EA7-B9D6-BD34-B53897231DB9}"/>
              </a:ext>
            </a:extLst>
          </p:cNvPr>
          <p:cNvCxnSpPr>
            <a:cxnSpLocks/>
          </p:cNvCxnSpPr>
          <p:nvPr/>
        </p:nvCxnSpPr>
        <p:spPr>
          <a:xfrm>
            <a:off x="7840579" y="4375484"/>
            <a:ext cx="0" cy="4012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56C73-AAAE-D883-58D8-9C2ABA528012}"/>
              </a:ext>
            </a:extLst>
          </p:cNvPr>
          <p:cNvSpPr/>
          <p:nvPr/>
        </p:nvSpPr>
        <p:spPr>
          <a:xfrm>
            <a:off x="8113295" y="4435402"/>
            <a:ext cx="473242" cy="336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108FBD-4422-60D1-DD11-30783D5924B9}"/>
              </a:ext>
            </a:extLst>
          </p:cNvPr>
          <p:cNvCxnSpPr>
            <a:cxnSpLocks/>
          </p:cNvCxnSpPr>
          <p:nvPr/>
        </p:nvCxnSpPr>
        <p:spPr>
          <a:xfrm>
            <a:off x="7535487" y="4735228"/>
            <a:ext cx="199089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1F505B-B342-80A4-1EB2-2ECD16A09493}"/>
              </a:ext>
            </a:extLst>
          </p:cNvPr>
          <p:cNvCxnSpPr>
            <a:cxnSpLocks/>
          </p:cNvCxnSpPr>
          <p:nvPr/>
        </p:nvCxnSpPr>
        <p:spPr>
          <a:xfrm>
            <a:off x="8518358" y="4375484"/>
            <a:ext cx="0" cy="336884"/>
          </a:xfrm>
          <a:prstGeom prst="line">
            <a:avLst/>
          </a:prstGeom>
          <a:ln w="19050">
            <a:solidFill>
              <a:srgbClr val="BCBC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29A4CB7-6F31-1713-7531-212532F68D72}"/>
              </a:ext>
            </a:extLst>
          </p:cNvPr>
          <p:cNvSpPr/>
          <p:nvPr/>
        </p:nvSpPr>
        <p:spPr>
          <a:xfrm>
            <a:off x="3098632" y="4407649"/>
            <a:ext cx="961023" cy="3368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47695A-518C-716C-23B4-2E830C9A20BC}"/>
              </a:ext>
            </a:extLst>
          </p:cNvPr>
          <p:cNvCxnSpPr>
            <a:cxnSpLocks/>
          </p:cNvCxnSpPr>
          <p:nvPr/>
        </p:nvCxnSpPr>
        <p:spPr>
          <a:xfrm>
            <a:off x="3774908" y="4375484"/>
            <a:ext cx="0" cy="336884"/>
          </a:xfrm>
          <a:prstGeom prst="line">
            <a:avLst/>
          </a:prstGeom>
          <a:ln w="19050">
            <a:solidFill>
              <a:srgbClr val="BCBC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D6B5EE-44A8-709E-9C31-2C5525EAD0CD}"/>
              </a:ext>
            </a:extLst>
          </p:cNvPr>
          <p:cNvCxnSpPr>
            <a:cxnSpLocks/>
          </p:cNvCxnSpPr>
          <p:nvPr/>
        </p:nvCxnSpPr>
        <p:spPr>
          <a:xfrm flipV="1">
            <a:off x="4069181" y="4463977"/>
            <a:ext cx="0" cy="257916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9B032-2E24-F330-40D9-F8F529D15C14}"/>
              </a:ext>
            </a:extLst>
          </p:cNvPr>
          <p:cNvCxnSpPr>
            <a:cxnSpLocks/>
          </p:cNvCxnSpPr>
          <p:nvPr/>
        </p:nvCxnSpPr>
        <p:spPr>
          <a:xfrm>
            <a:off x="3089107" y="4711164"/>
            <a:ext cx="9764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6EF231-58F2-CE60-A871-63789F45D4D0}"/>
              </a:ext>
            </a:extLst>
          </p:cNvPr>
          <p:cNvCxnSpPr>
            <a:cxnSpLocks/>
          </p:cNvCxnSpPr>
          <p:nvPr/>
        </p:nvCxnSpPr>
        <p:spPr>
          <a:xfrm>
            <a:off x="4079708" y="1990647"/>
            <a:ext cx="0" cy="3683322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907E7B1-9ACA-D50E-2B8F-BC754E3E4AC3}"/>
              </a:ext>
            </a:extLst>
          </p:cNvPr>
          <p:cNvSpPr txBox="1"/>
          <p:nvPr/>
        </p:nvSpPr>
        <p:spPr>
          <a:xfrm>
            <a:off x="4687859" y="5715873"/>
            <a:ext cx="475141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value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050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into register 2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DEA5B1-47EF-5C75-418B-F84C44E9EBE1}"/>
              </a:ext>
            </a:extLst>
          </p:cNvPr>
          <p:cNvCxnSpPr>
            <a:cxnSpLocks/>
          </p:cNvCxnSpPr>
          <p:nvPr/>
        </p:nvCxnSpPr>
        <p:spPr>
          <a:xfrm>
            <a:off x="4794083" y="1983580"/>
            <a:ext cx="0" cy="3690389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1F35D34-23D1-D1DF-583C-D710DEF7061F}"/>
              </a:ext>
            </a:extLst>
          </p:cNvPr>
          <p:cNvSpPr txBox="1"/>
          <p:nvPr/>
        </p:nvSpPr>
        <p:spPr>
          <a:xfrm>
            <a:off x="5451963" y="5711217"/>
            <a:ext cx="475141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instruction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(130  mvi r3)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DONE = 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5535F5-D58F-C747-7DF3-F2ABD37D8270}"/>
              </a:ext>
            </a:extLst>
          </p:cNvPr>
          <p:cNvCxnSpPr>
            <a:cxnSpLocks/>
          </p:cNvCxnSpPr>
          <p:nvPr/>
        </p:nvCxnSpPr>
        <p:spPr>
          <a:xfrm>
            <a:off x="5451963" y="1975288"/>
            <a:ext cx="0" cy="3683322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501C564-6504-D358-C9A1-516921EAFC75}"/>
              </a:ext>
            </a:extLst>
          </p:cNvPr>
          <p:cNvSpPr txBox="1"/>
          <p:nvPr/>
        </p:nvSpPr>
        <p:spPr>
          <a:xfrm>
            <a:off x="6060114" y="5723960"/>
            <a:ext cx="475141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value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030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into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register 3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19AE16-CF8C-FB0B-F7F7-7E3BF31938FC}"/>
              </a:ext>
            </a:extLst>
          </p:cNvPr>
          <p:cNvCxnSpPr>
            <a:cxnSpLocks/>
          </p:cNvCxnSpPr>
          <p:nvPr/>
        </p:nvCxnSpPr>
        <p:spPr>
          <a:xfrm>
            <a:off x="6166338" y="1968221"/>
            <a:ext cx="0" cy="3690389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278C5C-7D1E-BA6A-7790-1D474FEA666B}"/>
              </a:ext>
            </a:extLst>
          </p:cNvPr>
          <p:cNvSpPr txBox="1"/>
          <p:nvPr/>
        </p:nvSpPr>
        <p:spPr>
          <a:xfrm>
            <a:off x="5721789" y="5712732"/>
            <a:ext cx="475141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load instruction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332  sub R3,R2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DONE = 0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0D2B20-EB98-4AA9-8363-608D9E0AAAFF}"/>
              </a:ext>
            </a:extLst>
          </p:cNvPr>
          <p:cNvCxnSpPr>
            <a:cxnSpLocks/>
          </p:cNvCxnSpPr>
          <p:nvPr/>
        </p:nvCxnSpPr>
        <p:spPr>
          <a:xfrm>
            <a:off x="8172627" y="1956993"/>
            <a:ext cx="0" cy="3690389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9D49A92-EC97-8496-45BF-6C1D96D6A614}"/>
              </a:ext>
            </a:extLst>
          </p:cNvPr>
          <p:cNvSpPr txBox="1"/>
          <p:nvPr/>
        </p:nvSpPr>
        <p:spPr>
          <a:xfrm>
            <a:off x="6142650" y="5708144"/>
            <a:ext cx="475141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4A87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After 3 clock pulse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DONE = 1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04E9F9E-525B-A48E-8061-AF16AF9E98C1}"/>
              </a:ext>
            </a:extLst>
          </p:cNvPr>
          <p:cNvCxnSpPr>
            <a:cxnSpLocks/>
          </p:cNvCxnSpPr>
          <p:nvPr/>
        </p:nvCxnSpPr>
        <p:spPr>
          <a:xfrm>
            <a:off x="9514405" y="1991265"/>
            <a:ext cx="0" cy="3690389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8" grpId="0" animBg="1"/>
      <p:bldP spid="48" grpId="1" animBg="1"/>
      <p:bldP spid="58" grpId="0" animBg="1"/>
      <p:bldP spid="58" grpId="1" animBg="1"/>
      <p:bldP spid="60" grpId="0" animBg="1"/>
      <p:bldP spid="60" grpId="1" animBg="1"/>
      <p:bldP spid="66" grpId="0" animBg="1"/>
      <p:bldP spid="66" grpId="1" animBg="1"/>
      <p:bldP spid="68" grpId="0" animBg="1"/>
      <p:bldP spid="6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96466" y="860771"/>
            <a:ext cx="52351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9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869935" y="170789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1443562" y="1949469"/>
            <a:ext cx="740226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II: </a:t>
            </a:r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Connect processor to memory</a:t>
            </a:r>
            <a:endParaRPr lang="en-US" sz="32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8F1FF-361D-0BF0-1402-2431B3D0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98" y="2647591"/>
            <a:ext cx="8010482" cy="4210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93EB7A-E0F5-AA0E-1A74-C853EC10239E}"/>
              </a:ext>
            </a:extLst>
          </p:cNvPr>
          <p:cNvSpPr txBox="1"/>
          <p:nvPr/>
        </p:nvSpPr>
        <p:spPr>
          <a:xfrm>
            <a:off x="151045" y="2986154"/>
            <a:ext cx="4617903" cy="3170099"/>
          </a:xfrm>
          <a:prstGeom prst="rect">
            <a:avLst/>
          </a:prstGeom>
          <a:noFill/>
          <a:ln>
            <a:solidFill>
              <a:srgbClr val="004A87"/>
            </a:solidFill>
          </a:ln>
        </p:spPr>
        <p:txBody>
          <a:bodyPr wrap="square">
            <a:spAutoFit/>
          </a:bodyPr>
          <a:lstStyle/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INSTRUCTION in Memory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100: mvi R0;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005: load data;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010: mv  R0, R1;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201: add R0, R1;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300: sub R0, R0;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[5..31] : 000;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8A423D-D9C1-97BF-5636-AC9BA47E1840}"/>
              </a:ext>
            </a:extLst>
          </p:cNvPr>
          <p:cNvSpPr/>
          <p:nvPr/>
        </p:nvSpPr>
        <p:spPr>
          <a:xfrm>
            <a:off x="5331345" y="2715853"/>
            <a:ext cx="3279255" cy="254726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61AFD-F6EA-2F60-054E-4B87A1B41F54}"/>
              </a:ext>
            </a:extLst>
          </p:cNvPr>
          <p:cNvSpPr/>
          <p:nvPr/>
        </p:nvSpPr>
        <p:spPr>
          <a:xfrm>
            <a:off x="4158099" y="5462954"/>
            <a:ext cx="1000056" cy="328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A7434-2AA0-C53F-7518-BB1BC70AFD74}"/>
              </a:ext>
            </a:extLst>
          </p:cNvPr>
          <p:cNvSpPr/>
          <p:nvPr/>
        </p:nvSpPr>
        <p:spPr>
          <a:xfrm>
            <a:off x="4152932" y="5854727"/>
            <a:ext cx="1000056" cy="32824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49A9B1-8474-06A2-5FE4-5B87EBA5656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58155" y="4571203"/>
            <a:ext cx="669927" cy="10558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4D3C175-2CCA-8F6D-D0BC-AD1125F9B7A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58155" y="4752795"/>
            <a:ext cx="2113952" cy="874282"/>
          </a:xfrm>
          <a:prstGeom prst="bentConnector3">
            <a:avLst>
              <a:gd name="adj1" fmla="val 992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1FBE3AA-5D19-CF3B-E1C9-D0C9C4D13C09}"/>
              </a:ext>
            </a:extLst>
          </p:cNvPr>
          <p:cNvCxnSpPr>
            <a:cxnSpLocks/>
          </p:cNvCxnSpPr>
          <p:nvPr/>
        </p:nvCxnSpPr>
        <p:spPr>
          <a:xfrm flipV="1">
            <a:off x="5144694" y="5285712"/>
            <a:ext cx="4202506" cy="683433"/>
          </a:xfrm>
          <a:prstGeom prst="bentConnector3">
            <a:avLst>
              <a:gd name="adj1" fmla="val 99863"/>
            </a:avLst>
          </a:prstGeom>
          <a:ln w="38100">
            <a:solidFill>
              <a:srgbClr val="3857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68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D9C9-56D4-A57E-6A89-B8BACF1B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27</a:t>
            </a:fld>
            <a:endParaRPr lang="en-US"/>
          </a:p>
        </p:txBody>
      </p:sp>
      <p:pic>
        <p:nvPicPr>
          <p:cNvPr id="5" name="Lab9">
            <a:hlinkClick r:id="" action="ppaction://media"/>
            <a:extLst>
              <a:ext uri="{FF2B5EF4-FFF2-40B4-BE49-F238E27FC236}">
                <a16:creationId xmlns:a16="http://schemas.microsoft.com/office/drawing/2014/main" id="{F0519E8E-CC5D-6330-A23C-1D021F0DA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72021" y="-2672022"/>
            <a:ext cx="6858000" cy="12202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30184-1975-4E8A-EEAF-34052C4A6CAA}"/>
              </a:ext>
            </a:extLst>
          </p:cNvPr>
          <p:cNvSpPr txBox="1"/>
          <p:nvPr/>
        </p:nvSpPr>
        <p:spPr>
          <a:xfrm>
            <a:off x="-1" y="1"/>
            <a:ext cx="4586069" cy="3170099"/>
          </a:xfrm>
          <a:prstGeom prst="rect">
            <a:avLst/>
          </a:prstGeom>
          <a:solidFill>
            <a:schemeClr val="bg1"/>
          </a:solidFill>
          <a:ln>
            <a:solidFill>
              <a:srgbClr val="004A87"/>
            </a:solidFill>
          </a:ln>
        </p:spPr>
        <p:txBody>
          <a:bodyPr wrap="square">
            <a:spAutoFit/>
          </a:bodyPr>
          <a:lstStyle/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INSTRUCTION in Memory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100: mvi R0;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005: load data;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010: mv  R0, R1;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201: add R0, R1;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300: sub R0, R0;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	[5..31] : 000;</a:t>
            </a:r>
          </a:p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56645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5C1540-CF22-189C-54CA-3D1681D3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135"/>
            <a:ext cx="6277294" cy="4895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C11BA-6E46-53EF-89B1-3EBF3D01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94" y="1170135"/>
            <a:ext cx="6093995" cy="4868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3592180" y="2869868"/>
            <a:ext cx="53806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10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4365649" y="37169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4939276" y="3958566"/>
            <a:ext cx="43726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Enhance Processor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III: 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Enhance Processor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81E60-B092-3F6A-E851-B0888866DAEA}"/>
              </a:ext>
            </a:extLst>
          </p:cNvPr>
          <p:cNvSpPr txBox="1"/>
          <p:nvPr/>
        </p:nvSpPr>
        <p:spPr>
          <a:xfrm>
            <a:off x="2590818" y="3605251"/>
            <a:ext cx="4372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Add functionality so that your processor can perform read and write operations using memory or other devices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DCF08D-8759-9A75-AF5E-4D35F6FA96D9}"/>
              </a:ext>
            </a:extLst>
          </p:cNvPr>
          <p:cNvSpPr txBox="1"/>
          <p:nvPr/>
        </p:nvSpPr>
        <p:spPr>
          <a:xfrm>
            <a:off x="2590818" y="4612376"/>
            <a:ext cx="437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Study how instructions are encoded and used to control the processor.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C7D44-BAB8-C4C0-B6C9-7572E4E509FE}"/>
              </a:ext>
            </a:extLst>
          </p:cNvPr>
          <p:cNvSpPr/>
          <p:nvPr/>
        </p:nvSpPr>
        <p:spPr>
          <a:xfrm>
            <a:off x="7615312" y="1934817"/>
            <a:ext cx="1696654" cy="900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277B1-7127-C4A2-1A31-6A456C90360B}"/>
              </a:ext>
            </a:extLst>
          </p:cNvPr>
          <p:cNvSpPr/>
          <p:nvPr/>
        </p:nvSpPr>
        <p:spPr>
          <a:xfrm>
            <a:off x="10844559" y="2419633"/>
            <a:ext cx="1099930" cy="2271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0A25C-9EF9-5CDC-61BF-19047DF21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9" y="1961613"/>
            <a:ext cx="6063707" cy="31871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A6EF8FE-B0A0-723B-56A2-D8F625B5F964}"/>
              </a:ext>
            </a:extLst>
          </p:cNvPr>
          <p:cNvSpPr/>
          <p:nvPr/>
        </p:nvSpPr>
        <p:spPr>
          <a:xfrm>
            <a:off x="1252800" y="2057159"/>
            <a:ext cx="911218" cy="189281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A806FF-0ED9-0D46-CAFA-F7B2D5679349}"/>
              </a:ext>
            </a:extLst>
          </p:cNvPr>
          <p:cNvSpPr/>
          <p:nvPr/>
        </p:nvSpPr>
        <p:spPr>
          <a:xfrm>
            <a:off x="2398219" y="2065755"/>
            <a:ext cx="1281215" cy="189281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F7CE8-4F90-9277-5BEF-2F90D66710F2}"/>
              </a:ext>
            </a:extLst>
          </p:cNvPr>
          <p:cNvSpPr txBox="1"/>
          <p:nvPr/>
        </p:nvSpPr>
        <p:spPr>
          <a:xfrm>
            <a:off x="1202420" y="1338255"/>
            <a:ext cx="11015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</a:t>
            </a:r>
          </a:p>
          <a:p>
            <a:pPr algn="ctr"/>
            <a:r>
              <a:rPr lang="en-US" b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C05CD-98C9-2F18-A6C6-FBAF5FDD53F4}"/>
              </a:ext>
            </a:extLst>
          </p:cNvPr>
          <p:cNvSpPr txBox="1"/>
          <p:nvPr/>
        </p:nvSpPr>
        <p:spPr>
          <a:xfrm>
            <a:off x="2488034" y="1401794"/>
            <a:ext cx="12426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Only</a:t>
            </a:r>
          </a:p>
          <a:p>
            <a:pPr algn="ctr"/>
            <a:r>
              <a:rPr lang="en-US" b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18FB77-56F1-B1FC-058A-5720FFD2C854}"/>
              </a:ext>
            </a:extLst>
          </p:cNvPr>
          <p:cNvSpPr txBox="1"/>
          <p:nvPr/>
        </p:nvSpPr>
        <p:spPr>
          <a:xfrm>
            <a:off x="8056154" y="1253905"/>
            <a:ext cx="10502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42EBAE-CD77-BB0C-3A4A-FFE31404261E}"/>
              </a:ext>
            </a:extLst>
          </p:cNvPr>
          <p:cNvSpPr txBox="1"/>
          <p:nvPr/>
        </p:nvSpPr>
        <p:spPr>
          <a:xfrm>
            <a:off x="10408564" y="1724959"/>
            <a:ext cx="173002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Access</a:t>
            </a:r>
          </a:p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945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5 -0.29398 L -0.03645 -0.04398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5 -0.04398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8" grpId="0"/>
      <p:bldP spid="18" grpId="1"/>
      <p:bldP spid="21" grpId="0"/>
      <p:bldP spid="21" grpId="1"/>
      <p:bldP spid="23" grpId="0"/>
      <p:bldP spid="23" grpId="1"/>
      <p:bldP spid="9" grpId="0" animBg="1"/>
      <p:bldP spid="12" grpId="0" animBg="1"/>
      <p:bldP spid="17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D654-7B62-1B62-8EF5-81CF207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FFCF9-0054-36CF-79AE-D7A2B472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23"/>
            <a:ext cx="15430500" cy="8639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319214-AEC2-3AF9-255E-75454DF93844}"/>
              </a:ext>
            </a:extLst>
          </p:cNvPr>
          <p:cNvSpPr/>
          <p:nvPr/>
        </p:nvSpPr>
        <p:spPr>
          <a:xfrm>
            <a:off x="-146050" y="4508500"/>
            <a:ext cx="15722600" cy="245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9E744-A182-D54F-FD5F-CB2C215A913D}"/>
              </a:ext>
            </a:extLst>
          </p:cNvPr>
          <p:cNvSpPr/>
          <p:nvPr/>
        </p:nvSpPr>
        <p:spPr>
          <a:xfrm>
            <a:off x="2413000" y="3530600"/>
            <a:ext cx="4876800" cy="3302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E50D9-0EC9-8428-8F7D-A564432C1B5B}"/>
              </a:ext>
            </a:extLst>
          </p:cNvPr>
          <p:cNvSpPr/>
          <p:nvPr/>
        </p:nvSpPr>
        <p:spPr>
          <a:xfrm>
            <a:off x="7435850" y="3530600"/>
            <a:ext cx="465455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C2632-FDCB-79C1-9792-9544CFC46174}"/>
              </a:ext>
            </a:extLst>
          </p:cNvPr>
          <p:cNvCxnSpPr>
            <a:stCxn id="8" idx="2"/>
          </p:cNvCxnSpPr>
          <p:nvPr/>
        </p:nvCxnSpPr>
        <p:spPr>
          <a:xfrm>
            <a:off x="4851400" y="3860800"/>
            <a:ext cx="0" cy="1219200"/>
          </a:xfrm>
          <a:prstGeom prst="straightConnector1">
            <a:avLst/>
          </a:prstGeom>
          <a:ln w="38100">
            <a:solidFill>
              <a:srgbClr val="A9D1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FC84A9-5C11-6873-7AA7-AE5F3A2A7C31}"/>
              </a:ext>
            </a:extLst>
          </p:cNvPr>
          <p:cNvSpPr txBox="1"/>
          <p:nvPr/>
        </p:nvSpPr>
        <p:spPr>
          <a:xfrm>
            <a:off x="3752766" y="5080000"/>
            <a:ext cx="2197268" cy="369332"/>
          </a:xfrm>
          <a:prstGeom prst="rect">
            <a:avLst/>
          </a:prstGeom>
          <a:noFill/>
          <a:ln w="38100">
            <a:solidFill>
              <a:srgbClr val="A9D18E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Right Address to read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D2E532-EAA7-56B6-304D-D415410BB19D}"/>
              </a:ext>
            </a:extLst>
          </p:cNvPr>
          <p:cNvCxnSpPr/>
          <p:nvPr/>
        </p:nvCxnSpPr>
        <p:spPr>
          <a:xfrm>
            <a:off x="8851900" y="3843893"/>
            <a:ext cx="0" cy="121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A72525-5A10-FC06-317E-1301F6C81E57}"/>
              </a:ext>
            </a:extLst>
          </p:cNvPr>
          <p:cNvSpPr txBox="1"/>
          <p:nvPr/>
        </p:nvSpPr>
        <p:spPr>
          <a:xfrm>
            <a:off x="7753266" y="5063093"/>
            <a:ext cx="208800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Unpredictable Value</a:t>
            </a:r>
          </a:p>
        </p:txBody>
      </p:sp>
    </p:spTree>
    <p:extLst>
      <p:ext uri="{BB962C8B-B14F-4D97-AF65-F5344CB8AC3E}">
        <p14:creationId xmlns:p14="http://schemas.microsoft.com/office/powerpoint/2010/main" val="40264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D1B58-44DB-E240-00E0-50B3964C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465" y="6321212"/>
            <a:ext cx="2743200" cy="365125"/>
          </a:xfrm>
        </p:spPr>
        <p:txBody>
          <a:bodyPr/>
          <a:lstStyle/>
          <a:p>
            <a:fld id="{F8B37EDB-2401-4A53-B860-1EFAC9219D9F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C756B-8BB3-52D5-6B0F-FA8A1D4998E2}"/>
              </a:ext>
            </a:extLst>
          </p:cNvPr>
          <p:cNvSpPr txBox="1"/>
          <p:nvPr/>
        </p:nvSpPr>
        <p:spPr>
          <a:xfrm>
            <a:off x="96466" y="860771"/>
            <a:ext cx="4779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 of project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E8DE63-7DF4-EDBC-1FE0-AC09A495DF4A}"/>
              </a:ext>
            </a:extLst>
          </p:cNvPr>
          <p:cNvCxnSpPr>
            <a:cxnSpLocks/>
          </p:cNvCxnSpPr>
          <p:nvPr/>
        </p:nvCxnSpPr>
        <p:spPr>
          <a:xfrm>
            <a:off x="1438192" y="274916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19F95A4-D88B-1EDB-F66D-3904BCCF8459}"/>
              </a:ext>
            </a:extLst>
          </p:cNvPr>
          <p:cNvCxnSpPr>
            <a:cxnSpLocks/>
          </p:cNvCxnSpPr>
          <p:nvPr/>
        </p:nvCxnSpPr>
        <p:spPr>
          <a:xfrm>
            <a:off x="1438192" y="326773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41A41B2-6D3D-7F08-6215-B69E2978ACB6}"/>
              </a:ext>
            </a:extLst>
          </p:cNvPr>
          <p:cNvCxnSpPr>
            <a:cxnSpLocks/>
          </p:cNvCxnSpPr>
          <p:nvPr/>
        </p:nvCxnSpPr>
        <p:spPr>
          <a:xfrm>
            <a:off x="1438192" y="3793281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86ACD6-00B0-2086-AC5F-EAD855522B5B}"/>
              </a:ext>
            </a:extLst>
          </p:cNvPr>
          <p:cNvCxnSpPr>
            <a:cxnSpLocks/>
          </p:cNvCxnSpPr>
          <p:nvPr/>
        </p:nvCxnSpPr>
        <p:spPr>
          <a:xfrm>
            <a:off x="1438192" y="4302502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3F7512D-AC35-3BE6-DDB6-924528276B93}"/>
              </a:ext>
            </a:extLst>
          </p:cNvPr>
          <p:cNvCxnSpPr>
            <a:cxnSpLocks/>
          </p:cNvCxnSpPr>
          <p:nvPr/>
        </p:nvCxnSpPr>
        <p:spPr>
          <a:xfrm>
            <a:off x="1438192" y="4821072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58718C5-EE30-8E34-CF70-0DEE800A8FDA}"/>
              </a:ext>
            </a:extLst>
          </p:cNvPr>
          <p:cNvCxnSpPr>
            <a:cxnSpLocks/>
          </p:cNvCxnSpPr>
          <p:nvPr/>
        </p:nvCxnSpPr>
        <p:spPr>
          <a:xfrm>
            <a:off x="1438192" y="53466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8C283B-D0C5-5B56-8EA6-180DF8D10DC1}"/>
              </a:ext>
            </a:extLst>
          </p:cNvPr>
          <p:cNvCxnSpPr>
            <a:cxnSpLocks/>
          </p:cNvCxnSpPr>
          <p:nvPr/>
        </p:nvCxnSpPr>
        <p:spPr>
          <a:xfrm>
            <a:off x="6882212" y="275221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BD95195-1289-E69A-0B21-8EF2F0813607}"/>
              </a:ext>
            </a:extLst>
          </p:cNvPr>
          <p:cNvCxnSpPr>
            <a:cxnSpLocks/>
          </p:cNvCxnSpPr>
          <p:nvPr/>
        </p:nvCxnSpPr>
        <p:spPr>
          <a:xfrm>
            <a:off x="6882212" y="327078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BFCED5-7F65-6447-E5E0-BC4FD71146FF}"/>
              </a:ext>
            </a:extLst>
          </p:cNvPr>
          <p:cNvCxnSpPr>
            <a:cxnSpLocks/>
          </p:cNvCxnSpPr>
          <p:nvPr/>
        </p:nvCxnSpPr>
        <p:spPr>
          <a:xfrm>
            <a:off x="6882212" y="3796331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95E7B21-8981-3D0A-3EFC-4BA90CB275EC}"/>
              </a:ext>
            </a:extLst>
          </p:cNvPr>
          <p:cNvCxnSpPr>
            <a:cxnSpLocks/>
          </p:cNvCxnSpPr>
          <p:nvPr/>
        </p:nvCxnSpPr>
        <p:spPr>
          <a:xfrm>
            <a:off x="6882212" y="4305552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426C64-E2E8-7CA0-956F-9D8A7649834F}"/>
              </a:ext>
            </a:extLst>
          </p:cNvPr>
          <p:cNvCxnSpPr>
            <a:cxnSpLocks/>
          </p:cNvCxnSpPr>
          <p:nvPr/>
        </p:nvCxnSpPr>
        <p:spPr>
          <a:xfrm>
            <a:off x="6882212" y="4824122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0F24B4-F457-6F39-E715-0EB29C168C92}"/>
              </a:ext>
            </a:extLst>
          </p:cNvPr>
          <p:cNvCxnSpPr>
            <a:cxnSpLocks/>
          </p:cNvCxnSpPr>
          <p:nvPr/>
        </p:nvCxnSpPr>
        <p:spPr>
          <a:xfrm>
            <a:off x="6882212" y="534966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343;g10a1afd24ab_0_0">
            <a:extLst>
              <a:ext uri="{FF2B5EF4-FFF2-40B4-BE49-F238E27FC236}">
                <a16:creationId xmlns:a16="http://schemas.microsoft.com/office/drawing/2014/main" id="{0133F5EA-1DB4-43F6-886D-95F73E2C1147}"/>
              </a:ext>
            </a:extLst>
          </p:cNvPr>
          <p:cNvSpPr txBox="1"/>
          <p:nvPr/>
        </p:nvSpPr>
        <p:spPr>
          <a:xfrm>
            <a:off x="2011820" y="3013048"/>
            <a:ext cx="777238" cy="387818"/>
          </a:xfrm>
          <a:prstGeom prst="rect">
            <a:avLst/>
          </a:prstGeom>
          <a:solidFill>
            <a:schemeClr val="accent1">
              <a:alpha val="69800"/>
            </a:schemeClr>
          </a:solidFill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1</a:t>
            </a:r>
          </a:p>
        </p:txBody>
      </p:sp>
      <p:sp>
        <p:nvSpPr>
          <p:cNvPr id="23" name="Google Shape;344;g10a1afd24ab_0_0">
            <a:extLst>
              <a:ext uri="{FF2B5EF4-FFF2-40B4-BE49-F238E27FC236}">
                <a16:creationId xmlns:a16="http://schemas.microsoft.com/office/drawing/2014/main" id="{3705A714-188E-6D97-4FF2-2603E244A0E0}"/>
              </a:ext>
            </a:extLst>
          </p:cNvPr>
          <p:cNvSpPr txBox="1"/>
          <p:nvPr/>
        </p:nvSpPr>
        <p:spPr>
          <a:xfrm>
            <a:off x="3018918" y="3013048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Switches, Lights, and Multiplexers</a:t>
            </a:r>
          </a:p>
        </p:txBody>
      </p:sp>
      <p:sp>
        <p:nvSpPr>
          <p:cNvPr id="24" name="Google Shape;345;g10a1afd24ab_0_0">
            <a:extLst>
              <a:ext uri="{FF2B5EF4-FFF2-40B4-BE49-F238E27FC236}">
                <a16:creationId xmlns:a16="http://schemas.microsoft.com/office/drawing/2014/main" id="{05EED117-F82B-5C9E-50A9-9D58F4CB09E3}"/>
              </a:ext>
            </a:extLst>
          </p:cNvPr>
          <p:cNvSpPr txBox="1"/>
          <p:nvPr/>
        </p:nvSpPr>
        <p:spPr>
          <a:xfrm>
            <a:off x="2011808" y="3509023"/>
            <a:ext cx="777238" cy="387818"/>
          </a:xfrm>
          <a:prstGeom prst="rect">
            <a:avLst/>
          </a:prstGeom>
          <a:solidFill>
            <a:schemeClr val="accent2">
              <a:alpha val="69800"/>
            </a:schemeClr>
          </a:solidFill>
          <a:ln w="19050" cap="flat" cmpd="sng">
            <a:solidFill>
              <a:schemeClr val="accen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2</a:t>
            </a:r>
          </a:p>
        </p:txBody>
      </p:sp>
      <p:sp>
        <p:nvSpPr>
          <p:cNvPr id="25" name="Google Shape;346;g10a1afd24ab_0_0">
            <a:extLst>
              <a:ext uri="{FF2B5EF4-FFF2-40B4-BE49-F238E27FC236}">
                <a16:creationId xmlns:a16="http://schemas.microsoft.com/office/drawing/2014/main" id="{FAC2835E-E7CE-76E3-4CFD-69DE3D96E6E6}"/>
              </a:ext>
            </a:extLst>
          </p:cNvPr>
          <p:cNvSpPr txBox="1"/>
          <p:nvPr/>
        </p:nvSpPr>
        <p:spPr>
          <a:xfrm>
            <a:off x="3018948" y="3509023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Numbers and Displays</a:t>
            </a:r>
            <a:endParaRPr b="1"/>
          </a:p>
        </p:txBody>
      </p:sp>
      <p:sp>
        <p:nvSpPr>
          <p:cNvPr id="26" name="Google Shape;347;g10a1afd24ab_0_0">
            <a:extLst>
              <a:ext uri="{FF2B5EF4-FFF2-40B4-BE49-F238E27FC236}">
                <a16:creationId xmlns:a16="http://schemas.microsoft.com/office/drawing/2014/main" id="{372CC515-8A9A-74C7-37B1-F37D92194234}"/>
              </a:ext>
            </a:extLst>
          </p:cNvPr>
          <p:cNvSpPr txBox="1"/>
          <p:nvPr/>
        </p:nvSpPr>
        <p:spPr>
          <a:xfrm>
            <a:off x="2011821" y="4071023"/>
            <a:ext cx="777238" cy="387818"/>
          </a:xfrm>
          <a:prstGeom prst="rect">
            <a:avLst/>
          </a:prstGeom>
          <a:solidFill>
            <a:schemeClr val="accent3">
              <a:alpha val="69800"/>
            </a:schemeClr>
          </a:solidFill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3</a:t>
            </a:r>
          </a:p>
        </p:txBody>
      </p:sp>
      <p:sp>
        <p:nvSpPr>
          <p:cNvPr id="27" name="Google Shape;348;g10a1afd24ab_0_0">
            <a:extLst>
              <a:ext uri="{FF2B5EF4-FFF2-40B4-BE49-F238E27FC236}">
                <a16:creationId xmlns:a16="http://schemas.microsoft.com/office/drawing/2014/main" id="{F0FE1B24-3DA1-FAE5-F981-0AE292984C57}"/>
              </a:ext>
            </a:extLst>
          </p:cNvPr>
          <p:cNvSpPr txBox="1"/>
          <p:nvPr/>
        </p:nvSpPr>
        <p:spPr>
          <a:xfrm>
            <a:off x="3018915" y="4071023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Latches, Flip-Flops, and Registers</a:t>
            </a:r>
            <a:endParaRPr b="1"/>
          </a:p>
        </p:txBody>
      </p:sp>
      <p:sp>
        <p:nvSpPr>
          <p:cNvPr id="28" name="Google Shape;349;g10a1afd24ab_0_0">
            <a:extLst>
              <a:ext uri="{FF2B5EF4-FFF2-40B4-BE49-F238E27FC236}">
                <a16:creationId xmlns:a16="http://schemas.microsoft.com/office/drawing/2014/main" id="{B0EBBE99-A12D-4E45-511D-AB53C1832BCE}"/>
              </a:ext>
            </a:extLst>
          </p:cNvPr>
          <p:cNvSpPr txBox="1"/>
          <p:nvPr/>
        </p:nvSpPr>
        <p:spPr>
          <a:xfrm>
            <a:off x="2011809" y="4585823"/>
            <a:ext cx="777238" cy="387818"/>
          </a:xfrm>
          <a:prstGeom prst="rect">
            <a:avLst/>
          </a:prstGeom>
          <a:solidFill>
            <a:schemeClr val="accent4">
              <a:alpha val="69800"/>
            </a:schemeClr>
          </a:solidFill>
          <a:ln w="19050" cap="flat" cmpd="sng">
            <a:solidFill>
              <a:schemeClr val="accent4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4</a:t>
            </a:r>
          </a:p>
        </p:txBody>
      </p:sp>
      <p:sp>
        <p:nvSpPr>
          <p:cNvPr id="29" name="Google Shape;350;g10a1afd24ab_0_0">
            <a:extLst>
              <a:ext uri="{FF2B5EF4-FFF2-40B4-BE49-F238E27FC236}">
                <a16:creationId xmlns:a16="http://schemas.microsoft.com/office/drawing/2014/main" id="{9D66D169-A836-E34D-80CF-6D8C19F40B8A}"/>
              </a:ext>
            </a:extLst>
          </p:cNvPr>
          <p:cNvSpPr txBox="1"/>
          <p:nvPr/>
        </p:nvSpPr>
        <p:spPr>
          <a:xfrm>
            <a:off x="3018945" y="4585823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4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Counters</a:t>
            </a:r>
            <a:endParaRPr b="1"/>
          </a:p>
        </p:txBody>
      </p:sp>
      <p:sp>
        <p:nvSpPr>
          <p:cNvPr id="30" name="Google Shape;351;g10a1afd24ab_0_0">
            <a:extLst>
              <a:ext uri="{FF2B5EF4-FFF2-40B4-BE49-F238E27FC236}">
                <a16:creationId xmlns:a16="http://schemas.microsoft.com/office/drawing/2014/main" id="{276E1107-0DB2-A69A-4EAB-C2EFD757C1D6}"/>
              </a:ext>
            </a:extLst>
          </p:cNvPr>
          <p:cNvSpPr txBox="1"/>
          <p:nvPr/>
        </p:nvSpPr>
        <p:spPr>
          <a:xfrm>
            <a:off x="2011821" y="5100623"/>
            <a:ext cx="777238" cy="387818"/>
          </a:xfrm>
          <a:prstGeom prst="rect">
            <a:avLst/>
          </a:prstGeom>
          <a:solidFill>
            <a:schemeClr val="accent3">
              <a:alpha val="69800"/>
            </a:schemeClr>
          </a:solidFill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5</a:t>
            </a:r>
          </a:p>
        </p:txBody>
      </p:sp>
      <p:sp>
        <p:nvSpPr>
          <p:cNvPr id="31" name="Google Shape;352;g10a1afd24ab_0_0">
            <a:extLst>
              <a:ext uri="{FF2B5EF4-FFF2-40B4-BE49-F238E27FC236}">
                <a16:creationId xmlns:a16="http://schemas.microsoft.com/office/drawing/2014/main" id="{1EEB863A-75B6-1EC2-6BE7-728F0AD73344}"/>
              </a:ext>
            </a:extLst>
          </p:cNvPr>
          <p:cNvSpPr txBox="1"/>
          <p:nvPr/>
        </p:nvSpPr>
        <p:spPr>
          <a:xfrm>
            <a:off x="3018915" y="5100623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Timers and Real-Time Clocks</a:t>
            </a:r>
            <a:endParaRPr b="1"/>
          </a:p>
        </p:txBody>
      </p:sp>
      <p:sp>
        <p:nvSpPr>
          <p:cNvPr id="32" name="Google Shape;353;g10a1afd24ab_0_0">
            <a:extLst>
              <a:ext uri="{FF2B5EF4-FFF2-40B4-BE49-F238E27FC236}">
                <a16:creationId xmlns:a16="http://schemas.microsoft.com/office/drawing/2014/main" id="{400243A8-0ADC-101C-EB1C-DCF36F9ED3EE}"/>
              </a:ext>
            </a:extLst>
          </p:cNvPr>
          <p:cNvSpPr txBox="1"/>
          <p:nvPr/>
        </p:nvSpPr>
        <p:spPr>
          <a:xfrm>
            <a:off x="2011820" y="5615423"/>
            <a:ext cx="777238" cy="387818"/>
          </a:xfrm>
          <a:prstGeom prst="rect">
            <a:avLst/>
          </a:prstGeom>
          <a:solidFill>
            <a:schemeClr val="accent1">
              <a:alpha val="69800"/>
            </a:schemeClr>
          </a:solidFill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6</a:t>
            </a:r>
          </a:p>
        </p:txBody>
      </p:sp>
      <p:sp>
        <p:nvSpPr>
          <p:cNvPr id="33" name="Google Shape;354;g10a1afd24ab_0_0">
            <a:extLst>
              <a:ext uri="{FF2B5EF4-FFF2-40B4-BE49-F238E27FC236}">
                <a16:creationId xmlns:a16="http://schemas.microsoft.com/office/drawing/2014/main" id="{F5CA9E0E-AE82-FF0E-9C20-2CD5D6A541BD}"/>
              </a:ext>
            </a:extLst>
          </p:cNvPr>
          <p:cNvSpPr txBox="1"/>
          <p:nvPr/>
        </p:nvSpPr>
        <p:spPr>
          <a:xfrm>
            <a:off x="3018918" y="5615423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 Adders, Subtractors, and Multipliers</a:t>
            </a:r>
            <a:endParaRPr b="1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0EF54B6-CD05-4699-DC14-3AFEBAF14DAA}"/>
              </a:ext>
            </a:extLst>
          </p:cNvPr>
          <p:cNvCxnSpPr>
            <a:cxnSpLocks/>
          </p:cNvCxnSpPr>
          <p:nvPr/>
        </p:nvCxnSpPr>
        <p:spPr>
          <a:xfrm>
            <a:off x="869935" y="170789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787F1BD-4866-1CB5-9058-DEA27650E7EF}"/>
              </a:ext>
            </a:extLst>
          </p:cNvPr>
          <p:cNvSpPr txBox="1"/>
          <p:nvPr/>
        </p:nvSpPr>
        <p:spPr>
          <a:xfrm>
            <a:off x="1460064" y="1923175"/>
            <a:ext cx="2847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knowledge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88FAE3B-2125-5A0E-7BB8-EDDD0F31EAFA}"/>
              </a:ext>
            </a:extLst>
          </p:cNvPr>
          <p:cNvCxnSpPr>
            <a:cxnSpLocks/>
          </p:cNvCxnSpPr>
          <p:nvPr/>
        </p:nvCxnSpPr>
        <p:spPr>
          <a:xfrm>
            <a:off x="6308584" y="176895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81CF51-9CCD-9869-2C54-6BFE9E1CABB5}"/>
              </a:ext>
            </a:extLst>
          </p:cNvPr>
          <p:cNvSpPr txBox="1"/>
          <p:nvPr/>
        </p:nvSpPr>
        <p:spPr>
          <a:xfrm>
            <a:off x="6882212" y="1984233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knowledge</a:t>
            </a:r>
          </a:p>
        </p:txBody>
      </p:sp>
      <p:sp>
        <p:nvSpPr>
          <p:cNvPr id="38" name="Google Shape;355;g10a1afd24ab_0_0">
            <a:extLst>
              <a:ext uri="{FF2B5EF4-FFF2-40B4-BE49-F238E27FC236}">
                <a16:creationId xmlns:a16="http://schemas.microsoft.com/office/drawing/2014/main" id="{28F625AA-589B-2B57-0142-0D635D813060}"/>
              </a:ext>
            </a:extLst>
          </p:cNvPr>
          <p:cNvSpPr txBox="1"/>
          <p:nvPr/>
        </p:nvSpPr>
        <p:spPr>
          <a:xfrm>
            <a:off x="7544095" y="3053137"/>
            <a:ext cx="823776" cy="387817"/>
          </a:xfrm>
          <a:prstGeom prst="rect">
            <a:avLst/>
          </a:prstGeom>
          <a:solidFill>
            <a:schemeClr val="accent2">
              <a:alpha val="69800"/>
            </a:schemeClr>
          </a:solidFill>
          <a:ln w="19050" cap="flat" cmpd="sng">
            <a:solidFill>
              <a:schemeClr val="accen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7</a:t>
            </a:r>
          </a:p>
        </p:txBody>
      </p:sp>
      <p:sp>
        <p:nvSpPr>
          <p:cNvPr id="39" name="Google Shape;356;g10a1afd24ab_0_0">
            <a:extLst>
              <a:ext uri="{FF2B5EF4-FFF2-40B4-BE49-F238E27FC236}">
                <a16:creationId xmlns:a16="http://schemas.microsoft.com/office/drawing/2014/main" id="{C1A7A888-C52F-39D6-DBC0-B1BBA85C8200}"/>
              </a:ext>
            </a:extLst>
          </p:cNvPr>
          <p:cNvSpPr txBox="1"/>
          <p:nvPr/>
        </p:nvSpPr>
        <p:spPr>
          <a:xfrm>
            <a:off x="8465507" y="3053128"/>
            <a:ext cx="2743200" cy="387817"/>
          </a:xfrm>
          <a:prstGeom prst="rect">
            <a:avLst/>
          </a:prstGeom>
          <a:noFill/>
          <a:ln w="19050" cap="flat" cmpd="sng">
            <a:solidFill>
              <a:schemeClr val="accen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 Finite State Machines</a:t>
            </a:r>
            <a:endParaRPr b="1"/>
          </a:p>
        </p:txBody>
      </p:sp>
      <p:sp>
        <p:nvSpPr>
          <p:cNvPr id="40" name="Google Shape;357;g10a1afd24ab_0_0">
            <a:extLst>
              <a:ext uri="{FF2B5EF4-FFF2-40B4-BE49-F238E27FC236}">
                <a16:creationId xmlns:a16="http://schemas.microsoft.com/office/drawing/2014/main" id="{1E6DCBC9-D110-22C2-C57F-35F06FA00116}"/>
              </a:ext>
            </a:extLst>
          </p:cNvPr>
          <p:cNvSpPr txBox="1"/>
          <p:nvPr/>
        </p:nvSpPr>
        <p:spPr>
          <a:xfrm>
            <a:off x="7544141" y="3555652"/>
            <a:ext cx="823776" cy="387817"/>
          </a:xfrm>
          <a:prstGeom prst="rect">
            <a:avLst/>
          </a:prstGeom>
          <a:solidFill>
            <a:schemeClr val="accent3">
              <a:alpha val="69800"/>
            </a:schemeClr>
          </a:solidFill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8</a:t>
            </a:r>
          </a:p>
        </p:txBody>
      </p:sp>
      <p:sp>
        <p:nvSpPr>
          <p:cNvPr id="41" name="Google Shape;358;g10a1afd24ab_0_0">
            <a:extLst>
              <a:ext uri="{FF2B5EF4-FFF2-40B4-BE49-F238E27FC236}">
                <a16:creationId xmlns:a16="http://schemas.microsoft.com/office/drawing/2014/main" id="{4CA0C3E5-1A20-B27C-6B62-DA4917FC3D91}"/>
              </a:ext>
            </a:extLst>
          </p:cNvPr>
          <p:cNvSpPr txBox="1"/>
          <p:nvPr/>
        </p:nvSpPr>
        <p:spPr>
          <a:xfrm>
            <a:off x="8465507" y="3555643"/>
            <a:ext cx="2743200" cy="387817"/>
          </a:xfrm>
          <a:prstGeom prst="rect">
            <a:avLst/>
          </a:prstGeom>
          <a:noFill/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Memory Blocks</a:t>
            </a:r>
            <a:endParaRPr b="1"/>
          </a:p>
        </p:txBody>
      </p:sp>
      <p:sp>
        <p:nvSpPr>
          <p:cNvPr id="42" name="Google Shape;359;g10a1afd24ab_0_0">
            <a:extLst>
              <a:ext uri="{FF2B5EF4-FFF2-40B4-BE49-F238E27FC236}">
                <a16:creationId xmlns:a16="http://schemas.microsoft.com/office/drawing/2014/main" id="{A1DFD188-3A32-64E8-4B50-A10A1F8DD8B2}"/>
              </a:ext>
            </a:extLst>
          </p:cNvPr>
          <p:cNvSpPr txBox="1"/>
          <p:nvPr/>
        </p:nvSpPr>
        <p:spPr>
          <a:xfrm>
            <a:off x="7544141" y="4067108"/>
            <a:ext cx="823776" cy="387817"/>
          </a:xfrm>
          <a:prstGeom prst="rect">
            <a:avLst/>
          </a:prstGeom>
          <a:solidFill>
            <a:schemeClr val="accent4">
              <a:alpha val="69800"/>
            </a:schemeClr>
          </a:solidFill>
          <a:ln w="19050" cap="flat" cmpd="sng">
            <a:solidFill>
              <a:schemeClr val="accent4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9</a:t>
            </a:r>
          </a:p>
        </p:txBody>
      </p:sp>
      <p:sp>
        <p:nvSpPr>
          <p:cNvPr id="43" name="Google Shape;360;g10a1afd24ab_0_0">
            <a:extLst>
              <a:ext uri="{FF2B5EF4-FFF2-40B4-BE49-F238E27FC236}">
                <a16:creationId xmlns:a16="http://schemas.microsoft.com/office/drawing/2014/main" id="{8FDF599F-DB3F-D713-87A2-F1D025BB5DEF}"/>
              </a:ext>
            </a:extLst>
          </p:cNvPr>
          <p:cNvSpPr txBox="1"/>
          <p:nvPr/>
        </p:nvSpPr>
        <p:spPr>
          <a:xfrm>
            <a:off x="8465549" y="4067099"/>
            <a:ext cx="2743200" cy="387817"/>
          </a:xfrm>
          <a:prstGeom prst="rect">
            <a:avLst/>
          </a:prstGeom>
          <a:noFill/>
          <a:ln w="19050" cap="flat" cmpd="sng">
            <a:solidFill>
              <a:schemeClr val="accent4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A Simple Processor</a:t>
            </a:r>
            <a:endParaRPr b="1"/>
          </a:p>
        </p:txBody>
      </p:sp>
      <p:sp>
        <p:nvSpPr>
          <p:cNvPr id="44" name="Google Shape;361;g10a1afd24ab_0_0">
            <a:extLst>
              <a:ext uri="{FF2B5EF4-FFF2-40B4-BE49-F238E27FC236}">
                <a16:creationId xmlns:a16="http://schemas.microsoft.com/office/drawing/2014/main" id="{65A7585B-C785-FAA4-D169-BF3D58EB931A}"/>
              </a:ext>
            </a:extLst>
          </p:cNvPr>
          <p:cNvSpPr txBox="1"/>
          <p:nvPr/>
        </p:nvSpPr>
        <p:spPr>
          <a:xfrm>
            <a:off x="7544183" y="4576492"/>
            <a:ext cx="823776" cy="387817"/>
          </a:xfrm>
          <a:prstGeom prst="rect">
            <a:avLst/>
          </a:prstGeom>
          <a:solidFill>
            <a:schemeClr val="accent3">
              <a:alpha val="69800"/>
            </a:schemeClr>
          </a:solidFill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10</a:t>
            </a:r>
          </a:p>
        </p:txBody>
      </p:sp>
      <p:sp>
        <p:nvSpPr>
          <p:cNvPr id="45" name="Google Shape;362;g10a1afd24ab_0_0">
            <a:extLst>
              <a:ext uri="{FF2B5EF4-FFF2-40B4-BE49-F238E27FC236}">
                <a16:creationId xmlns:a16="http://schemas.microsoft.com/office/drawing/2014/main" id="{704BF7D5-1FC2-3A8E-329D-EEB094B305C0}"/>
              </a:ext>
            </a:extLst>
          </p:cNvPr>
          <p:cNvSpPr txBox="1"/>
          <p:nvPr/>
        </p:nvSpPr>
        <p:spPr>
          <a:xfrm>
            <a:off x="8465549" y="4576483"/>
            <a:ext cx="2743200" cy="387817"/>
          </a:xfrm>
          <a:prstGeom prst="rect">
            <a:avLst/>
          </a:prstGeom>
          <a:noFill/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An Enhanced Processor</a:t>
            </a:r>
            <a:endParaRPr b="1"/>
          </a:p>
        </p:txBody>
      </p:sp>
      <p:sp>
        <p:nvSpPr>
          <p:cNvPr id="46" name="Google Shape;363;g10a1afd24ab_0_0">
            <a:extLst>
              <a:ext uri="{FF2B5EF4-FFF2-40B4-BE49-F238E27FC236}">
                <a16:creationId xmlns:a16="http://schemas.microsoft.com/office/drawing/2014/main" id="{96866132-8517-CACA-43FD-61DBB10E9658}"/>
              </a:ext>
            </a:extLst>
          </p:cNvPr>
          <p:cNvSpPr txBox="1"/>
          <p:nvPr/>
        </p:nvSpPr>
        <p:spPr>
          <a:xfrm>
            <a:off x="7544183" y="5082492"/>
            <a:ext cx="823776" cy="387817"/>
          </a:xfrm>
          <a:prstGeom prst="rect">
            <a:avLst/>
          </a:prstGeom>
          <a:solidFill>
            <a:schemeClr val="accent3">
              <a:alpha val="69800"/>
            </a:schemeClr>
          </a:solidFill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11</a:t>
            </a:r>
          </a:p>
        </p:txBody>
      </p:sp>
      <p:sp>
        <p:nvSpPr>
          <p:cNvPr id="47" name="Google Shape;364;g10a1afd24ab_0_0">
            <a:extLst>
              <a:ext uri="{FF2B5EF4-FFF2-40B4-BE49-F238E27FC236}">
                <a16:creationId xmlns:a16="http://schemas.microsoft.com/office/drawing/2014/main" id="{470DF9B7-AE4E-FAEC-CE9B-72138CEBBEDA}"/>
              </a:ext>
            </a:extLst>
          </p:cNvPr>
          <p:cNvSpPr txBox="1"/>
          <p:nvPr/>
        </p:nvSpPr>
        <p:spPr>
          <a:xfrm>
            <a:off x="8465549" y="5082483"/>
            <a:ext cx="2743200" cy="387817"/>
          </a:xfrm>
          <a:prstGeom prst="rect">
            <a:avLst/>
          </a:prstGeom>
          <a:noFill/>
          <a:ln w="19050" cap="flat" cmpd="sng">
            <a:solidFill>
              <a:schemeClr val="accent3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Implement Algorithms in Hardware</a:t>
            </a:r>
            <a:endParaRPr b="1"/>
          </a:p>
        </p:txBody>
      </p:sp>
      <p:sp>
        <p:nvSpPr>
          <p:cNvPr id="49" name="Google Shape;353;g10a1afd24ab_0_0">
            <a:extLst>
              <a:ext uri="{FF2B5EF4-FFF2-40B4-BE49-F238E27FC236}">
                <a16:creationId xmlns:a16="http://schemas.microsoft.com/office/drawing/2014/main" id="{D9ECD512-01DA-D199-11CC-476503CF527E}"/>
              </a:ext>
            </a:extLst>
          </p:cNvPr>
          <p:cNvSpPr txBox="1"/>
          <p:nvPr/>
        </p:nvSpPr>
        <p:spPr>
          <a:xfrm>
            <a:off x="7549751" y="5608952"/>
            <a:ext cx="818120" cy="387817"/>
          </a:xfrm>
          <a:prstGeom prst="rect">
            <a:avLst/>
          </a:prstGeom>
          <a:solidFill>
            <a:schemeClr val="accent1">
              <a:alpha val="69800"/>
            </a:schemeClr>
          </a:solidFill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Lab 12</a:t>
            </a:r>
          </a:p>
        </p:txBody>
      </p:sp>
      <p:sp>
        <p:nvSpPr>
          <p:cNvPr id="51" name="Google Shape;354;g10a1afd24ab_0_0">
            <a:extLst>
              <a:ext uri="{FF2B5EF4-FFF2-40B4-BE49-F238E27FC236}">
                <a16:creationId xmlns:a16="http://schemas.microsoft.com/office/drawing/2014/main" id="{25C0DCED-DA2B-3E8F-ED1D-963CEB5754A7}"/>
              </a:ext>
            </a:extLst>
          </p:cNvPr>
          <p:cNvSpPr txBox="1"/>
          <p:nvPr/>
        </p:nvSpPr>
        <p:spPr>
          <a:xfrm>
            <a:off x="8461782" y="5618056"/>
            <a:ext cx="2772473" cy="387818"/>
          </a:xfrm>
          <a:prstGeom prst="rect">
            <a:avLst/>
          </a:prstGeom>
          <a:noFill/>
          <a:ln w="19050" cap="flat" cmpd="sng">
            <a:solidFill>
              <a:schemeClr val="accen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en-US" sz="1200" b="1">
                <a:solidFill>
                  <a:schemeClr val="folHlink"/>
                </a:solidFill>
                <a:highlight>
                  <a:srgbClr val="FFFFFF"/>
                </a:highlight>
              </a:rPr>
              <a:t> Digital Signal Processing (Optional)</a:t>
            </a:r>
            <a:endParaRPr b="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13F116-E6DD-2BE8-747F-4102B4F8DEB4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A752D33-A08B-B0DE-5092-CA19AD17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343F89-F4CE-4939-92F1-E2E425815618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01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9BD23A-C140-1637-C5DE-084765644053}"/>
              </a:ext>
            </a:extLst>
          </p:cNvPr>
          <p:cNvGrpSpPr/>
          <p:nvPr/>
        </p:nvGrpSpPr>
        <p:grpSpPr>
          <a:xfrm>
            <a:off x="2706235" y="1283856"/>
            <a:ext cx="6779526" cy="1236440"/>
            <a:chOff x="2758487" y="3265056"/>
            <a:chExt cx="6779526" cy="12364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1AD58D-62C7-9DAB-3AF5-8F41836353F5}"/>
                </a:ext>
              </a:extLst>
            </p:cNvPr>
            <p:cNvSpPr txBox="1"/>
            <p:nvPr/>
          </p:nvSpPr>
          <p:spPr>
            <a:xfrm>
              <a:off x="4102079" y="3265056"/>
              <a:ext cx="4092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DESIGN PROJECT REPORT 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6B1D5-7A25-634A-95BC-089BE1A7B6BE}"/>
                </a:ext>
              </a:extLst>
            </p:cNvPr>
            <p:cNvSpPr txBox="1"/>
            <p:nvPr/>
          </p:nvSpPr>
          <p:spPr>
            <a:xfrm>
              <a:off x="2758487" y="3634388"/>
              <a:ext cx="677952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 PROCESSOR ON BOARD DE2i-150 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F1CF05-248F-AC72-9E10-02BA850469A7}"/>
                </a:ext>
              </a:extLst>
            </p:cNvPr>
            <p:cNvSpPr txBox="1"/>
            <p:nvPr/>
          </p:nvSpPr>
          <p:spPr>
            <a:xfrm>
              <a:off x="3101388" y="4132164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Major: Computer Engineering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6814BA0-8D23-12DB-543D-56BBC400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5428D-29E5-A684-81AE-F2659B39D41A}"/>
              </a:ext>
            </a:extLst>
          </p:cNvPr>
          <p:cNvSpPr txBox="1"/>
          <p:nvPr/>
        </p:nvSpPr>
        <p:spPr>
          <a:xfrm>
            <a:off x="4346222" y="3443815"/>
            <a:ext cx="349954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628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3592180" y="2869868"/>
            <a:ext cx="52351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7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4365649" y="37169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4939276" y="3958566"/>
            <a:ext cx="40335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State Machines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5" name="Google Shape;400;p14">
            <a:extLst>
              <a:ext uri="{FF2B5EF4-FFF2-40B4-BE49-F238E27FC236}">
                <a16:creationId xmlns:a16="http://schemas.microsoft.com/office/drawing/2014/main" id="{C9250B51-4FBC-A3B8-CC97-502558128E7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44807" y="959110"/>
            <a:ext cx="5074785" cy="5397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II: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FSM According to a State Diagram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81E60-B092-3F6A-E851-B0888866DAEA}"/>
              </a:ext>
            </a:extLst>
          </p:cNvPr>
          <p:cNvSpPr txBox="1"/>
          <p:nvPr/>
        </p:nvSpPr>
        <p:spPr>
          <a:xfrm>
            <a:off x="2590818" y="3987518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Flip Flop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FSM</a:t>
            </a:r>
            <a:endParaRPr lang="en-US" sz="18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DCF08D-8759-9A75-AF5E-4D35F6FA96D9}"/>
              </a:ext>
            </a:extLst>
          </p:cNvPr>
          <p:cNvSpPr txBox="1"/>
          <p:nvPr/>
        </p:nvSpPr>
        <p:spPr>
          <a:xfrm>
            <a:off x="2590818" y="4503985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A, B, C, D, E, F, G </a:t>
            </a:r>
            <a:r>
              <a:rPr lang="en-US" sz="180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are the state of the FSM</a:t>
            </a:r>
            <a:endParaRPr lang="en-US" sz="18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8963BB0-D2F9-FABC-2287-0E1FC7E2802A}"/>
              </a:ext>
            </a:extLst>
          </p:cNvPr>
          <p:cNvCxnSpPr>
            <a:cxnSpLocks/>
          </p:cNvCxnSpPr>
          <p:nvPr/>
        </p:nvCxnSpPr>
        <p:spPr>
          <a:xfrm>
            <a:off x="2003987" y="4688651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6D67D6-6188-3E2F-FEE2-161A77A92D6C}"/>
              </a:ext>
            </a:extLst>
          </p:cNvPr>
          <p:cNvSpPr txBox="1"/>
          <p:nvPr/>
        </p:nvSpPr>
        <p:spPr>
          <a:xfrm>
            <a:off x="2590818" y="5022555"/>
            <a:ext cx="4372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At each state, we check the condition corresponding with that state to set the next state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3844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46 -0.29398 L -0.03646 -0.04398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1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96466" y="860771"/>
            <a:ext cx="52351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7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869935" y="170789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1443562" y="1949469"/>
            <a:ext cx="40335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 Explanation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5" name="Google Shape;400;p14">
            <a:extLst>
              <a:ext uri="{FF2B5EF4-FFF2-40B4-BE49-F238E27FC236}">
                <a16:creationId xmlns:a16="http://schemas.microsoft.com/office/drawing/2014/main" id="{C9250B51-4FBC-A3B8-CC97-502558128E7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44807" y="959110"/>
            <a:ext cx="5074785" cy="53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704E9-5EF4-FFB0-50C4-A1AD5B7BA903}"/>
              </a:ext>
            </a:extLst>
          </p:cNvPr>
          <p:cNvSpPr txBox="1"/>
          <p:nvPr/>
        </p:nvSpPr>
        <p:spPr>
          <a:xfrm>
            <a:off x="2378931" y="2630078"/>
            <a:ext cx="49936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Courier New" panose="02070309020205020404" pitchFamily="49" charset="0"/>
                <a:cs typeface="Courier New" panose="02070309020205020404" pitchFamily="49" charset="0"/>
              </a:rPr>
              <a:t>if current_state = B then</a:t>
            </a:r>
          </a:p>
          <a:p>
            <a:r>
              <a:rPr lang="en-US" sz="2500">
                <a:latin typeface="Courier New" panose="02070309020205020404" pitchFamily="49" charset="0"/>
                <a:cs typeface="Courier New" panose="02070309020205020404" pitchFamily="49" charset="0"/>
              </a:rPr>
              <a:t>	if (input = 0) then </a:t>
            </a:r>
          </a:p>
          <a:p>
            <a:r>
              <a:rPr lang="en-US" sz="2500">
                <a:latin typeface="Courier New" panose="02070309020205020404" pitchFamily="49" charset="0"/>
                <a:cs typeface="Courier New" panose="02070309020205020404" pitchFamily="49" charset="0"/>
              </a:rPr>
              <a:t>		next_state = C</a:t>
            </a:r>
          </a:p>
          <a:p>
            <a:r>
              <a:rPr lang="en-US" sz="2500">
                <a:latin typeface="Courier New" panose="02070309020205020404" pitchFamily="49" charset="0"/>
                <a:cs typeface="Courier New" panose="02070309020205020404" pitchFamily="49" charset="0"/>
              </a:rPr>
              <a:t>	else next_state =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EB4F1-1D32-4316-8E9A-167CBFA0392F}"/>
              </a:ext>
            </a:extLst>
          </p:cNvPr>
          <p:cNvSpPr/>
          <p:nvPr/>
        </p:nvSpPr>
        <p:spPr>
          <a:xfrm>
            <a:off x="3071929" y="4688681"/>
            <a:ext cx="1563249" cy="170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FLIP</a:t>
            </a:r>
          </a:p>
          <a:p>
            <a:pPr algn="ctr"/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9A31E-0638-BFC1-8669-22AA52454FED}"/>
              </a:ext>
            </a:extLst>
          </p:cNvPr>
          <p:cNvCxnSpPr>
            <a:cxnSpLocks/>
          </p:cNvCxnSpPr>
          <p:nvPr/>
        </p:nvCxnSpPr>
        <p:spPr>
          <a:xfrm>
            <a:off x="2329731" y="5233021"/>
            <a:ext cx="7421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26603C-996E-043B-002C-967B20E1DFB8}"/>
              </a:ext>
            </a:extLst>
          </p:cNvPr>
          <p:cNvSpPr txBox="1"/>
          <p:nvPr/>
        </p:nvSpPr>
        <p:spPr>
          <a:xfrm>
            <a:off x="805909" y="504835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next_state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4E4122-0C1C-0B9E-2CC9-E2B88E4420D8}"/>
              </a:ext>
            </a:extLst>
          </p:cNvPr>
          <p:cNvCxnSpPr>
            <a:cxnSpLocks/>
          </p:cNvCxnSpPr>
          <p:nvPr/>
        </p:nvCxnSpPr>
        <p:spPr>
          <a:xfrm>
            <a:off x="2332534" y="5807061"/>
            <a:ext cx="7421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8E3579-8AC0-E219-0500-313D10AA6566}"/>
              </a:ext>
            </a:extLst>
          </p:cNvPr>
          <p:cNvCxnSpPr>
            <a:cxnSpLocks/>
          </p:cNvCxnSpPr>
          <p:nvPr/>
        </p:nvCxnSpPr>
        <p:spPr>
          <a:xfrm>
            <a:off x="4661918" y="5233021"/>
            <a:ext cx="7421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CD9D5A-DBFA-D4AB-67AE-D48F3C4DED65}"/>
              </a:ext>
            </a:extLst>
          </p:cNvPr>
          <p:cNvSpPr txBox="1"/>
          <p:nvPr/>
        </p:nvSpPr>
        <p:spPr>
          <a:xfrm>
            <a:off x="5395783" y="504835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current_state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26000-D742-8044-F12C-4CBC3AE694C9}"/>
              </a:ext>
            </a:extLst>
          </p:cNvPr>
          <p:cNvSpPr txBox="1"/>
          <p:nvPr/>
        </p:nvSpPr>
        <p:spPr>
          <a:xfrm>
            <a:off x="1437367" y="562239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CLOCK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FD53297-49F5-3490-656C-6BCB13CBD803}"/>
              </a:ext>
            </a:extLst>
          </p:cNvPr>
          <p:cNvCxnSpPr>
            <a:cxnSpLocks/>
          </p:cNvCxnSpPr>
          <p:nvPr/>
        </p:nvCxnSpPr>
        <p:spPr>
          <a:xfrm>
            <a:off x="1443561" y="275075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9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1FEBA-C09D-4BCA-363D-5C2968EE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3801E-1056-1BC3-3099-6A61B20D5A19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2A3AF1A-E2CF-DE8B-FF19-687DE668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3433E-D6E9-9C3E-EE2C-F3F33F9E448F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42F4E-2A62-0E4F-F0A3-81554959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0" y="0"/>
            <a:ext cx="12238130" cy="6829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973EF-C66C-27F3-2A5B-BC48AD78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006" y="3078143"/>
            <a:ext cx="3010145" cy="3303965"/>
          </a:xfrm>
          <a:prstGeom prst="rect">
            <a:avLst/>
          </a:prstGeom>
        </p:spPr>
      </p:pic>
      <p:pic>
        <p:nvPicPr>
          <p:cNvPr id="14" name="Google Shape;400;p14">
            <a:extLst>
              <a:ext uri="{FF2B5EF4-FFF2-40B4-BE49-F238E27FC236}">
                <a16:creationId xmlns:a16="http://schemas.microsoft.com/office/drawing/2014/main" id="{E2EB715A-3A34-2676-E252-BDBD4A0B2D61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08878" y="3078143"/>
            <a:ext cx="2824493" cy="3303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3D7189-77AE-D8D9-9D84-79A650876168}"/>
              </a:ext>
            </a:extLst>
          </p:cNvPr>
          <p:cNvCxnSpPr/>
          <p:nvPr/>
        </p:nvCxnSpPr>
        <p:spPr>
          <a:xfrm>
            <a:off x="1803416" y="1716113"/>
            <a:ext cx="0" cy="227956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C39566-2782-FD00-AEA7-AAC5EF55F75C}"/>
              </a:ext>
            </a:extLst>
          </p:cNvPr>
          <p:cNvSpPr txBox="1"/>
          <p:nvPr/>
        </p:nvSpPr>
        <p:spPr>
          <a:xfrm>
            <a:off x="11029393" y="380697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0B6DB-F0D6-B0EF-D09F-3AF8D478D8AC}"/>
              </a:ext>
            </a:extLst>
          </p:cNvPr>
          <p:cNvSpPr txBox="1"/>
          <p:nvPr/>
        </p:nvSpPr>
        <p:spPr>
          <a:xfrm>
            <a:off x="11027245" y="41139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07A6B-388C-CACF-6C35-FB72FAF4E2AD}"/>
              </a:ext>
            </a:extLst>
          </p:cNvPr>
          <p:cNvSpPr txBox="1"/>
          <p:nvPr/>
        </p:nvSpPr>
        <p:spPr>
          <a:xfrm>
            <a:off x="11027245" y="438437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63684F-B002-DCE8-7FE6-557C46DC2A88}"/>
              </a:ext>
            </a:extLst>
          </p:cNvPr>
          <p:cNvSpPr txBox="1"/>
          <p:nvPr/>
        </p:nvSpPr>
        <p:spPr>
          <a:xfrm>
            <a:off x="11025097" y="46655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F3191-577C-07AA-D98D-AFAB64472F94}"/>
              </a:ext>
            </a:extLst>
          </p:cNvPr>
          <p:cNvSpPr txBox="1"/>
          <p:nvPr/>
        </p:nvSpPr>
        <p:spPr>
          <a:xfrm>
            <a:off x="11029393" y="493602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[4]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41D5E4-43E3-AD1E-16C2-B2BAF24435EA}"/>
              </a:ext>
            </a:extLst>
          </p:cNvPr>
          <p:cNvSpPr txBox="1"/>
          <p:nvPr/>
        </p:nvSpPr>
        <p:spPr>
          <a:xfrm>
            <a:off x="11027245" y="520433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[5]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D19E9-9F2C-44CF-10E4-D8D987D5BD96}"/>
              </a:ext>
            </a:extLst>
          </p:cNvPr>
          <p:cNvSpPr txBox="1"/>
          <p:nvPr/>
        </p:nvSpPr>
        <p:spPr>
          <a:xfrm>
            <a:off x="11027245" y="547478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F3CE3F-9E5D-1489-2BCF-5DB8DC2AAEDF}"/>
              </a:ext>
            </a:extLst>
          </p:cNvPr>
          <p:cNvSpPr txBox="1"/>
          <p:nvPr/>
        </p:nvSpPr>
        <p:spPr>
          <a:xfrm>
            <a:off x="11025097" y="5743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[7]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747D8-915A-49A5-62D5-54F1DEA35EEE}"/>
              </a:ext>
            </a:extLst>
          </p:cNvPr>
          <p:cNvSpPr txBox="1"/>
          <p:nvPr/>
        </p:nvSpPr>
        <p:spPr>
          <a:xfrm>
            <a:off x="11022949" y="599853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</a:rPr>
              <a:t>[8]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68AFF-8359-CEE3-6497-91465B7AFC74}"/>
              </a:ext>
            </a:extLst>
          </p:cNvPr>
          <p:cNvSpPr txBox="1"/>
          <p:nvPr/>
        </p:nvSpPr>
        <p:spPr>
          <a:xfrm>
            <a:off x="1755329" y="4012696"/>
            <a:ext cx="445827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current_state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= A  &amp;&amp; input = 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next_state = F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817B71-C27E-8634-FA40-B7D6A8DAA62E}"/>
              </a:ext>
            </a:extLst>
          </p:cNvPr>
          <p:cNvCxnSpPr/>
          <p:nvPr/>
        </p:nvCxnSpPr>
        <p:spPr>
          <a:xfrm>
            <a:off x="2057863" y="1716113"/>
            <a:ext cx="0" cy="227956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59DAEA-10CC-DB3A-0940-D8A0E994382F}"/>
              </a:ext>
            </a:extLst>
          </p:cNvPr>
          <p:cNvSpPr txBox="1"/>
          <p:nvPr/>
        </p:nvSpPr>
        <p:spPr>
          <a:xfrm>
            <a:off x="2023028" y="4039200"/>
            <a:ext cx="390683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If (posedge CLK)then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current_state &lt;= next_state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current_state = F</a:t>
            </a:r>
            <a:endParaRPr lang="en-US" b="1">
              <a:solidFill>
                <a:srgbClr val="0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642360E-E315-A023-5CF3-B9B9B5182FE9}"/>
              </a:ext>
            </a:extLst>
          </p:cNvPr>
          <p:cNvCxnSpPr>
            <a:cxnSpLocks/>
          </p:cNvCxnSpPr>
          <p:nvPr/>
        </p:nvCxnSpPr>
        <p:spPr>
          <a:xfrm>
            <a:off x="144848" y="289717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F2F36-D6B5-C271-EF31-F7EA8177D96F}"/>
              </a:ext>
            </a:extLst>
          </p:cNvPr>
          <p:cNvCxnSpPr/>
          <p:nvPr/>
        </p:nvCxnSpPr>
        <p:spPr>
          <a:xfrm>
            <a:off x="2210265" y="1696237"/>
            <a:ext cx="0" cy="2279560"/>
          </a:xfrm>
          <a:prstGeom prst="straightConnector1">
            <a:avLst/>
          </a:prstGeom>
          <a:ln w="28575">
            <a:solidFill>
              <a:srgbClr val="004A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EC702-30B4-2FED-B3A2-34A43A3C941F}"/>
              </a:ext>
            </a:extLst>
          </p:cNvPr>
          <p:cNvSpPr txBox="1"/>
          <p:nvPr/>
        </p:nvSpPr>
        <p:spPr>
          <a:xfrm>
            <a:off x="2175430" y="4019324"/>
            <a:ext cx="445827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current_state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 F &amp;&amp; input = 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next_state = G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382AA-D76C-DEAD-B826-B0680DDF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7</a:t>
            </a:fld>
            <a:endParaRPr lang="en-US"/>
          </a:p>
        </p:txBody>
      </p:sp>
      <p:pic>
        <p:nvPicPr>
          <p:cNvPr id="5" name="Lab7_1">
            <a:hlinkClick r:id="" action="ppaction://media"/>
            <a:extLst>
              <a:ext uri="{FF2B5EF4-FFF2-40B4-BE49-F238E27FC236}">
                <a16:creationId xmlns:a16="http://schemas.microsoft.com/office/drawing/2014/main" id="{812C3490-96F6-1DC6-4C01-BE64DC4884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72021" y="-2672022"/>
            <a:ext cx="6858000" cy="122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1D311-7931-2122-5645-D9ADF68A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68" y="1253186"/>
            <a:ext cx="4296375" cy="45059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BB4A-47EE-9BDE-D7CF-DE8C5D7E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6E657-CDCE-9F01-48D6-30BEC7F1A29A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F06433-A6A9-B4A6-AFA4-7AC41781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C8B6-6172-204F-AA28-7CCCCC711D0C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EB97C-DED0-A02C-3FF0-9F452C7DE61F}"/>
              </a:ext>
            </a:extLst>
          </p:cNvPr>
          <p:cNvSpPr txBox="1"/>
          <p:nvPr/>
        </p:nvSpPr>
        <p:spPr>
          <a:xfrm>
            <a:off x="96466" y="860771"/>
            <a:ext cx="52351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Labotary Exercise 7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C770AD8-A18D-209A-CC83-0FF866705B9A}"/>
              </a:ext>
            </a:extLst>
          </p:cNvPr>
          <p:cNvCxnSpPr>
            <a:cxnSpLocks/>
          </p:cNvCxnSpPr>
          <p:nvPr/>
        </p:nvCxnSpPr>
        <p:spPr>
          <a:xfrm>
            <a:off x="869935" y="1707898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A2423-6B5A-F8DB-1B5F-2074CFCF3FE8}"/>
              </a:ext>
            </a:extLst>
          </p:cNvPr>
          <p:cNvSpPr txBox="1"/>
          <p:nvPr/>
        </p:nvSpPr>
        <p:spPr>
          <a:xfrm>
            <a:off x="1443562" y="1949469"/>
            <a:ext cx="40335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0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State Machines</a:t>
            </a:r>
            <a:endParaRPr lang="en-US" sz="3000" b="1" i="1">
              <a:solidFill>
                <a:srgbClr val="004A87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BD3DD4-C13C-09C4-C4ED-BED8EF04A2CA}"/>
              </a:ext>
            </a:extLst>
          </p:cNvPr>
          <p:cNvCxnSpPr>
            <a:cxnSpLocks/>
          </p:cNvCxnSpPr>
          <p:nvPr/>
        </p:nvCxnSpPr>
        <p:spPr>
          <a:xfrm>
            <a:off x="1443562" y="2746795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FB5E7-AAFA-6BD1-3C7B-C6042AC53C69}"/>
              </a:ext>
            </a:extLst>
          </p:cNvPr>
          <p:cNvSpPr txBox="1"/>
          <p:nvPr/>
        </p:nvSpPr>
        <p:spPr>
          <a:xfrm>
            <a:off x="2099127" y="2981742"/>
            <a:ext cx="61546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 IV: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Encode input to Morse code</a:t>
            </a:r>
            <a:endParaRPr lang="en-US" sz="2500" i="1"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BF46396-2D08-C58A-0B1A-66527DE338A6}"/>
              </a:ext>
            </a:extLst>
          </p:cNvPr>
          <p:cNvCxnSpPr>
            <a:cxnSpLocks/>
          </p:cNvCxnSpPr>
          <p:nvPr/>
        </p:nvCxnSpPr>
        <p:spPr>
          <a:xfrm>
            <a:off x="2017190" y="3655717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81E60-B092-3F6A-E851-B0888866DAEA}"/>
              </a:ext>
            </a:extLst>
          </p:cNvPr>
          <p:cNvSpPr txBox="1"/>
          <p:nvPr/>
        </p:nvSpPr>
        <p:spPr>
          <a:xfrm>
            <a:off x="2590818" y="4436335"/>
            <a:ext cx="437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HINT	</a:t>
            </a:r>
            <a:r>
              <a:rPr lang="en-US" sz="1800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0.5 - second pulse represent dots</a:t>
            </a:r>
          </a:p>
          <a:p>
            <a:r>
              <a:rPr lang="en-US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	1</a:t>
            </a:r>
            <a:r>
              <a:rPr lang="en-US" sz="1800" i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.5 - second pulse represent dashs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D5E22E-B7BF-16B7-AADF-23AFB41D2B3E}"/>
              </a:ext>
            </a:extLst>
          </p:cNvPr>
          <p:cNvCxnSpPr>
            <a:cxnSpLocks/>
          </p:cNvCxnSpPr>
          <p:nvPr/>
        </p:nvCxnSpPr>
        <p:spPr>
          <a:xfrm>
            <a:off x="2017190" y="4172184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C05992-721B-FC41-2579-B16471F5E2D5}"/>
              </a:ext>
            </a:extLst>
          </p:cNvPr>
          <p:cNvSpPr txBox="1"/>
          <p:nvPr/>
        </p:nvSpPr>
        <p:spPr>
          <a:xfrm>
            <a:off x="2590818" y="3986274"/>
            <a:ext cx="43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Translate </a:t>
            </a:r>
            <a:r>
              <a:rPr lang="en-US" sz="1800" b="1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the Alphabet in to binary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89CC0-70A9-5919-514C-30FE1FF4D58F}"/>
              </a:ext>
            </a:extLst>
          </p:cNvPr>
          <p:cNvSpPr txBox="1"/>
          <p:nvPr/>
        </p:nvSpPr>
        <p:spPr>
          <a:xfrm>
            <a:off x="10133240" y="159923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 3’b000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39AAD-EDD2-DE72-C564-14284BAD338E}"/>
              </a:ext>
            </a:extLst>
          </p:cNvPr>
          <p:cNvSpPr txBox="1"/>
          <p:nvPr/>
        </p:nvSpPr>
        <p:spPr>
          <a:xfrm>
            <a:off x="10133240" y="208250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=  3’b001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12FFB-3C83-48B9-5E87-FD39A3E6C5BC}"/>
              </a:ext>
            </a:extLst>
          </p:cNvPr>
          <p:cNvSpPr txBox="1"/>
          <p:nvPr/>
        </p:nvSpPr>
        <p:spPr>
          <a:xfrm>
            <a:off x="10133239" y="256577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=  3’b010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CA662-B226-4F9C-0287-192CC345EECE}"/>
              </a:ext>
            </a:extLst>
          </p:cNvPr>
          <p:cNvSpPr txBox="1"/>
          <p:nvPr/>
        </p:nvSpPr>
        <p:spPr>
          <a:xfrm>
            <a:off x="10133238" y="30356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=  3’b011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A620B-5C36-3F5B-5F22-B775DD363C3B}"/>
              </a:ext>
            </a:extLst>
          </p:cNvPr>
          <p:cNvSpPr txBox="1"/>
          <p:nvPr/>
        </p:nvSpPr>
        <p:spPr>
          <a:xfrm>
            <a:off x="10123337" y="34530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[4] =  3’b100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F28605-6CF1-9358-B3F6-9409AFE57EE1}"/>
              </a:ext>
            </a:extLst>
          </p:cNvPr>
          <p:cNvSpPr txBox="1"/>
          <p:nvPr/>
        </p:nvSpPr>
        <p:spPr>
          <a:xfrm>
            <a:off x="10123337" y="390562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=  3’b101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EA0B6-87D2-BDD1-1827-5C4256012B84}"/>
              </a:ext>
            </a:extLst>
          </p:cNvPr>
          <p:cNvSpPr txBox="1"/>
          <p:nvPr/>
        </p:nvSpPr>
        <p:spPr>
          <a:xfrm>
            <a:off x="10123336" y="437544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[6] =  3’b110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B5BFE0-257A-833E-FDCF-EC894E71472B}"/>
              </a:ext>
            </a:extLst>
          </p:cNvPr>
          <p:cNvSpPr txBox="1"/>
          <p:nvPr/>
        </p:nvSpPr>
        <p:spPr>
          <a:xfrm>
            <a:off x="10113435" y="4792911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[7] =  3’b111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DD50004-461E-2842-38A2-2EDD4D1B9042}"/>
              </a:ext>
            </a:extLst>
          </p:cNvPr>
          <p:cNvCxnSpPr>
            <a:cxnSpLocks/>
          </p:cNvCxnSpPr>
          <p:nvPr/>
        </p:nvCxnSpPr>
        <p:spPr>
          <a:xfrm>
            <a:off x="2017190" y="4693116"/>
            <a:ext cx="573628" cy="518570"/>
          </a:xfrm>
          <a:prstGeom prst="bentConnector3">
            <a:avLst>
              <a:gd name="adj1" fmla="val -720"/>
            </a:avLst>
          </a:prstGeom>
          <a:ln w="57150">
            <a:solidFill>
              <a:srgbClr val="3980C5"/>
            </a:solidFill>
            <a:headEnd type="diamond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937B53-73F8-28C1-CD8E-BBD7814C8CC6}"/>
              </a:ext>
            </a:extLst>
          </p:cNvPr>
          <p:cNvGrpSpPr/>
          <p:nvPr/>
        </p:nvGrpSpPr>
        <p:grpSpPr>
          <a:xfrm>
            <a:off x="2860716" y="5687161"/>
            <a:ext cx="1621985" cy="634641"/>
            <a:chOff x="2633765" y="5749469"/>
            <a:chExt cx="1621985" cy="634641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2A1B921E-FA9C-8E7A-BEDC-59C6E35D22E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33765" y="5896289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46C714C-D3AA-A131-F04F-EEE1FAF050AF}"/>
                </a:ext>
              </a:extLst>
            </p:cNvPr>
            <p:cNvCxnSpPr>
              <a:cxnSpLocks/>
            </p:cNvCxnSpPr>
            <p:nvPr/>
          </p:nvCxnSpPr>
          <p:spPr>
            <a:xfrm>
              <a:off x="2989965" y="5893596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EE188511-2157-C3A5-EFA7-0BD9EE7601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83704" y="5889665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4879344B-F123-560A-7277-BC8B0F652438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88" y="5880541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45CC3B8-F01D-E92C-CB01-7D63F376B3F0}"/>
                </a:ext>
              </a:extLst>
            </p:cNvPr>
            <p:cNvCxnSpPr>
              <a:cxnSpLocks/>
            </p:cNvCxnSpPr>
            <p:nvPr/>
          </p:nvCxnSpPr>
          <p:spPr>
            <a:xfrm>
              <a:off x="2935747" y="5749469"/>
              <a:ext cx="69714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AC03DD-6DC3-DBE1-73BE-8A7AD141FE0D}"/>
              </a:ext>
            </a:extLst>
          </p:cNvPr>
          <p:cNvSpPr txBox="1"/>
          <p:nvPr/>
        </p:nvSpPr>
        <p:spPr>
          <a:xfrm>
            <a:off x="2912735" y="5313267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0.5 second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4FDC320-C0DA-FFDE-E724-5173AA87A0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81144" y="5794703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A950EE5-0D88-ACF5-98BC-A5DFB1F816CD}"/>
              </a:ext>
            </a:extLst>
          </p:cNvPr>
          <p:cNvCxnSpPr>
            <a:cxnSpLocks/>
          </p:cNvCxnSpPr>
          <p:nvPr/>
        </p:nvCxnSpPr>
        <p:spPr>
          <a:xfrm>
            <a:off x="5437344" y="5792010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995B5E3-AE11-C7A5-A757-C8F497C1AD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31083" y="5788079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520B471-2C27-95BA-D868-3172C3DDBD55}"/>
              </a:ext>
            </a:extLst>
          </p:cNvPr>
          <p:cNvCxnSpPr>
            <a:cxnSpLocks/>
          </p:cNvCxnSpPr>
          <p:nvPr/>
        </p:nvCxnSpPr>
        <p:spPr>
          <a:xfrm>
            <a:off x="6080267" y="5778955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D6C050-62F5-3A90-4180-EB69E80EFA3D}"/>
              </a:ext>
            </a:extLst>
          </p:cNvPr>
          <p:cNvCxnSpPr>
            <a:cxnSpLocks/>
          </p:cNvCxnSpPr>
          <p:nvPr/>
        </p:nvCxnSpPr>
        <p:spPr>
          <a:xfrm>
            <a:off x="5383126" y="5647883"/>
            <a:ext cx="69714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91BF06-8133-0F71-4060-809CAE646F9E}"/>
              </a:ext>
            </a:extLst>
          </p:cNvPr>
          <p:cNvSpPr txBox="1"/>
          <p:nvPr/>
        </p:nvSpPr>
        <p:spPr>
          <a:xfrm>
            <a:off x="5871110" y="5312480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1.5 second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F6BA3F9-6CA0-114D-0B65-8047DEC7A6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7012" y="5776151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66345EE-A248-514B-502B-C8335CB86C44}"/>
              </a:ext>
            </a:extLst>
          </p:cNvPr>
          <p:cNvCxnSpPr>
            <a:cxnSpLocks/>
          </p:cNvCxnSpPr>
          <p:nvPr/>
        </p:nvCxnSpPr>
        <p:spPr>
          <a:xfrm>
            <a:off x="6773212" y="5773458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55B018-6561-0480-3904-20A9F5D1A4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951" y="5756648"/>
            <a:ext cx="676089" cy="48782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A6DD713-DCA9-5D12-8D86-7EADA9C30DAB}"/>
              </a:ext>
            </a:extLst>
          </p:cNvPr>
          <p:cNvCxnSpPr>
            <a:cxnSpLocks/>
          </p:cNvCxnSpPr>
          <p:nvPr/>
        </p:nvCxnSpPr>
        <p:spPr>
          <a:xfrm>
            <a:off x="7416135" y="5760403"/>
            <a:ext cx="622862" cy="47580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CC098C-5C0A-8B96-65E4-FB9D9BCFB0FE}"/>
              </a:ext>
            </a:extLst>
          </p:cNvPr>
          <p:cNvCxnSpPr>
            <a:cxnSpLocks/>
          </p:cNvCxnSpPr>
          <p:nvPr/>
        </p:nvCxnSpPr>
        <p:spPr>
          <a:xfrm>
            <a:off x="6054509" y="5647883"/>
            <a:ext cx="69714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C69530-B759-3FB2-833A-DF28112CC6FC}"/>
              </a:ext>
            </a:extLst>
          </p:cNvPr>
          <p:cNvCxnSpPr>
            <a:cxnSpLocks/>
          </p:cNvCxnSpPr>
          <p:nvPr/>
        </p:nvCxnSpPr>
        <p:spPr>
          <a:xfrm>
            <a:off x="6721696" y="5647883"/>
            <a:ext cx="69714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8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2" grpId="0"/>
      <p:bldP spid="13" grpId="0"/>
      <p:bldP spid="17" grpId="0"/>
      <p:bldP spid="20" grpId="0"/>
      <p:bldP spid="26" grpId="0"/>
      <p:bldP spid="27" grpId="0"/>
      <p:bldP spid="28" grpId="0"/>
      <p:bldP spid="29" grpId="0"/>
      <p:bldP spid="37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D309-AB94-07CB-84DF-DA5834C8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7EDB-2401-4A53-B860-1EFAC9219D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967B0-E108-5ED8-884B-3526873D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31" y="2209817"/>
            <a:ext cx="4296375" cy="450595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F9893D-8DBD-1D10-BAE7-3F4EEBDD9BF9}"/>
              </a:ext>
            </a:extLst>
          </p:cNvPr>
          <p:cNvCxnSpPr>
            <a:cxnSpLocks/>
          </p:cNvCxnSpPr>
          <p:nvPr/>
        </p:nvCxnSpPr>
        <p:spPr>
          <a:xfrm>
            <a:off x="4521651" y="693487"/>
            <a:ext cx="7670349" cy="32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110D94A-59C1-4A56-FA66-8865B8823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9" y="70032"/>
            <a:ext cx="601331" cy="581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123E2-6748-BBDA-F6E2-1CFFBFEEE544}"/>
              </a:ext>
            </a:extLst>
          </p:cNvPr>
          <p:cNvSpPr txBox="1"/>
          <p:nvPr/>
        </p:nvSpPr>
        <p:spPr>
          <a:xfrm>
            <a:off x="5726482" y="28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Courier New" panose="02070309020205020404" pitchFamily="49" charset="0"/>
              </a:rPr>
              <a:t>Ho Chi Minh City University of Technology</a:t>
            </a:r>
            <a:br>
              <a:rPr lang="en-US"/>
            </a:br>
            <a:r>
              <a:rPr lang="en-US" b="0" i="0">
                <a:effectLst/>
                <a:latin typeface="Courier New" panose="02070309020205020404" pitchFamily="49" charset="0"/>
              </a:rPr>
              <a:t>Faculty of Computer Science and Engineering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DA481-D086-0E08-8BC6-6444F69731BE}"/>
              </a:ext>
            </a:extLst>
          </p:cNvPr>
          <p:cNvSpPr txBox="1"/>
          <p:nvPr/>
        </p:nvSpPr>
        <p:spPr>
          <a:xfrm>
            <a:off x="5881027" y="2581512"/>
            <a:ext cx="51443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14’b00[1]0[111]0000000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DE04B7-25A5-518E-25EA-5B927BBC628A}"/>
              </a:ext>
            </a:extLst>
          </p:cNvPr>
          <p:cNvGrpSpPr/>
          <p:nvPr/>
        </p:nvGrpSpPr>
        <p:grpSpPr>
          <a:xfrm>
            <a:off x="3506859" y="857391"/>
            <a:ext cx="5178281" cy="1009322"/>
            <a:chOff x="3472526" y="744397"/>
            <a:chExt cx="5178281" cy="10093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2ADB10-9061-5C92-AFE6-3721A85CC786}"/>
                </a:ext>
              </a:extLst>
            </p:cNvPr>
            <p:cNvGrpSpPr/>
            <p:nvPr/>
          </p:nvGrpSpPr>
          <p:grpSpPr>
            <a:xfrm>
              <a:off x="3472526" y="1119078"/>
              <a:ext cx="1621985" cy="634641"/>
              <a:chOff x="2633765" y="5749469"/>
              <a:chExt cx="1621985" cy="634641"/>
            </a:xfrm>
          </p:grpSpPr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C9543DAB-EA94-058D-F037-3069AE2EE2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633765" y="5896289"/>
                <a:ext cx="676089" cy="48782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F5FBDA85-497B-0835-05C6-02B08AE23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9965" y="5893596"/>
                <a:ext cx="622862" cy="47580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1DABC20-AC80-78C0-B3C0-C4B80C140B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283704" y="5889665"/>
                <a:ext cx="676089" cy="48782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E8341C04-EE36-C8D7-96D8-8FF992426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2888" y="5880541"/>
                <a:ext cx="622862" cy="47580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22865C8-2BEE-D725-B0AD-B457978ED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5747" y="5749469"/>
                <a:ext cx="697141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584304-3ECC-AAD4-795D-7803BFCFB6E2}"/>
                </a:ext>
              </a:extLst>
            </p:cNvPr>
            <p:cNvSpPr txBox="1"/>
            <p:nvPr/>
          </p:nvSpPr>
          <p:spPr>
            <a:xfrm>
              <a:off x="3524545" y="745184"/>
              <a:ext cx="11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0.5 second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6F409A-4D36-168A-A47A-7E9934C0B9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92954" y="1226620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2197E86-F76B-931C-CAB8-402C83C7CD73}"/>
                </a:ext>
              </a:extLst>
            </p:cNvPr>
            <p:cNvCxnSpPr>
              <a:cxnSpLocks/>
            </p:cNvCxnSpPr>
            <p:nvPr/>
          </p:nvCxnSpPr>
          <p:spPr>
            <a:xfrm>
              <a:off x="6049154" y="1223927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25D1E50E-EF8B-19B8-9ABA-266417C5E17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42893" y="1219996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8FDECADD-E458-4784-3673-16C551836A42}"/>
                </a:ext>
              </a:extLst>
            </p:cNvPr>
            <p:cNvCxnSpPr>
              <a:cxnSpLocks/>
            </p:cNvCxnSpPr>
            <p:nvPr/>
          </p:nvCxnSpPr>
          <p:spPr>
            <a:xfrm>
              <a:off x="6692077" y="1210872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AFD37C-B514-67ED-67E4-0606CDCA0BD5}"/>
                </a:ext>
              </a:extLst>
            </p:cNvPr>
            <p:cNvCxnSpPr>
              <a:cxnSpLocks/>
            </p:cNvCxnSpPr>
            <p:nvPr/>
          </p:nvCxnSpPr>
          <p:spPr>
            <a:xfrm>
              <a:off x="5994936" y="1079800"/>
              <a:ext cx="69714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FF03A9-94E4-544A-FAFB-C59598F00CC3}"/>
                </a:ext>
              </a:extLst>
            </p:cNvPr>
            <p:cNvSpPr txBox="1"/>
            <p:nvPr/>
          </p:nvSpPr>
          <p:spPr>
            <a:xfrm>
              <a:off x="6482920" y="744397"/>
              <a:ext cx="11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second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1EEC19DB-431B-5BA6-9F24-DF9B7DA453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28822" y="1208068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8745DFD5-306E-1FB1-1A25-6A8BBE93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022" y="1205375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30DBF51-7286-BAB9-4957-79F5415DD8E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78761" y="1188565"/>
              <a:ext cx="676089" cy="48782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88ECC584-5A84-20FD-FC19-548FF4B1996B}"/>
                </a:ext>
              </a:extLst>
            </p:cNvPr>
            <p:cNvCxnSpPr>
              <a:cxnSpLocks/>
            </p:cNvCxnSpPr>
            <p:nvPr/>
          </p:nvCxnSpPr>
          <p:spPr>
            <a:xfrm>
              <a:off x="8027945" y="1192320"/>
              <a:ext cx="622862" cy="475809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333D1EC-0C8B-0E99-A48F-73648103D7F7}"/>
                </a:ext>
              </a:extLst>
            </p:cNvPr>
            <p:cNvCxnSpPr>
              <a:cxnSpLocks/>
            </p:cNvCxnSpPr>
            <p:nvPr/>
          </p:nvCxnSpPr>
          <p:spPr>
            <a:xfrm>
              <a:off x="6666319" y="1079800"/>
              <a:ext cx="69714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C1206E-BF8E-E474-AE0C-9019CEAB11E3}"/>
                </a:ext>
              </a:extLst>
            </p:cNvPr>
            <p:cNvCxnSpPr>
              <a:cxnSpLocks/>
            </p:cNvCxnSpPr>
            <p:nvPr/>
          </p:nvCxnSpPr>
          <p:spPr>
            <a:xfrm>
              <a:off x="7333506" y="1079800"/>
              <a:ext cx="69714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6215C00-64B5-6AA9-C631-94A14777A737}"/>
              </a:ext>
            </a:extLst>
          </p:cNvPr>
          <p:cNvSpPr txBox="1"/>
          <p:nvPr/>
        </p:nvSpPr>
        <p:spPr>
          <a:xfrm>
            <a:off x="5878879" y="3043008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14'b00111010101000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E0E7C2-E41C-DCE3-912D-6D9F59878518}"/>
              </a:ext>
            </a:extLst>
          </p:cNvPr>
          <p:cNvSpPr txBox="1"/>
          <p:nvPr/>
        </p:nvSpPr>
        <p:spPr>
          <a:xfrm>
            <a:off x="5891759" y="3493765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14'b00111010111010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875113-E16A-BD3C-E50A-2EE0A8005163}"/>
              </a:ext>
            </a:extLst>
          </p:cNvPr>
          <p:cNvSpPr txBox="1"/>
          <p:nvPr/>
        </p:nvSpPr>
        <p:spPr>
          <a:xfrm>
            <a:off x="5889611" y="3955261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14'b00111010100000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63A4D-0E90-71C3-256B-6D3F5C8933A4}"/>
              </a:ext>
            </a:extLst>
          </p:cNvPr>
          <p:cNvSpPr txBox="1"/>
          <p:nvPr/>
        </p:nvSpPr>
        <p:spPr>
          <a:xfrm>
            <a:off x="5889612" y="4393139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14'b00100000000000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420BB1-D4E7-1155-EC4C-E1093FDA85B0}"/>
              </a:ext>
            </a:extLst>
          </p:cNvPr>
          <p:cNvSpPr txBox="1"/>
          <p:nvPr/>
        </p:nvSpPr>
        <p:spPr>
          <a:xfrm>
            <a:off x="5887464" y="4854635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14'b00101011101000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15E0D9-303F-D477-5C47-DB2FA0CDD97C}"/>
              </a:ext>
            </a:extLst>
          </p:cNvPr>
          <p:cNvSpPr txBox="1"/>
          <p:nvPr/>
        </p:nvSpPr>
        <p:spPr>
          <a:xfrm>
            <a:off x="5889611" y="5268904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14'b00111011101000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9715F2-F952-8C2B-BA01-1740529AD560}"/>
              </a:ext>
            </a:extLst>
          </p:cNvPr>
          <p:cNvSpPr txBox="1"/>
          <p:nvPr/>
        </p:nvSpPr>
        <p:spPr>
          <a:xfrm>
            <a:off x="5887463" y="5730400"/>
            <a:ext cx="4374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en-US" sz="2500" b="1">
                <a:solidFill>
                  <a:srgbClr val="0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14'b00101010100000</a:t>
            </a:r>
          </a:p>
        </p:txBody>
      </p:sp>
    </p:spTree>
    <p:extLst>
      <p:ext uri="{BB962C8B-B14F-4D97-AF65-F5344CB8AC3E}">
        <p14:creationId xmlns:p14="http://schemas.microsoft.com/office/powerpoint/2010/main" val="315009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1455</Words>
  <Application>Microsoft Office PowerPoint</Application>
  <PresentationFormat>Widescreen</PresentationFormat>
  <Paragraphs>332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Times New Roman</vt:lpstr>
      <vt:lpstr>Utopia-Bold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Huynh Trung Nhat</dc:creator>
  <cp:lastModifiedBy>Huynh Trung Nhat</cp:lastModifiedBy>
  <cp:revision>55</cp:revision>
  <dcterms:created xsi:type="dcterms:W3CDTF">2023-01-03T09:17:22Z</dcterms:created>
  <dcterms:modified xsi:type="dcterms:W3CDTF">2023-01-09T05:47:50Z</dcterms:modified>
</cp:coreProperties>
</file>